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108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3/26/2025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3/26/2025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3/26/2025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3/26/2025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3/26/2025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3/26/2025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3/26/2025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3/26/2025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3/26/2025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3/26/2025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3/26/2025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3/26/2025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3/26/2025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3/26/2025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3/26/2025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3/26/2025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3/26/2025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3/26/2025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KRIŽNI PUT ZA UČENIKE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hr-HR" sz="4000" dirty="0" smtClean="0"/>
              <a:t>KORIZMENA POBOŽNOST, POSTAJE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43628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8. Postaja – Isus tješi jeruzalemske žene</a:t>
            </a:r>
            <a:endParaRPr lang="hr-HR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706230"/>
          </a:xfrm>
        </p:spPr>
        <p:txBody>
          <a:bodyPr/>
          <a:lstStyle/>
          <a:p>
            <a:pPr algn="ctr"/>
            <a:r>
              <a:rPr lang="hr-HR" sz="1600" b="1" dirty="0">
                <a:solidFill>
                  <a:srgbClr val="7030A0"/>
                </a:solidFill>
              </a:rPr>
              <a:t>Klanjamo ti se Kriste i blagoslivljamo te.</a:t>
            </a:r>
          </a:p>
          <a:p>
            <a:pPr algn="ctr"/>
            <a:r>
              <a:rPr lang="hr-HR" sz="1800" b="1" dirty="0">
                <a:solidFill>
                  <a:srgbClr val="7030A0"/>
                </a:solidFill>
              </a:rPr>
              <a:t>JER SI PO SVOJEM SVETOM KRIŽU</a:t>
            </a:r>
          </a:p>
          <a:p>
            <a:pPr algn="ctr">
              <a:spcBef>
                <a:spcPts val="0"/>
              </a:spcBef>
            </a:pPr>
            <a:r>
              <a:rPr lang="hr-HR" sz="1800" b="1" dirty="0">
                <a:solidFill>
                  <a:srgbClr val="7030A0"/>
                </a:solidFill>
              </a:rPr>
              <a:t> OTKUPIO SVIJET.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1154954" y="3011558"/>
            <a:ext cx="4825158" cy="3008244"/>
          </a:xfrm>
        </p:spPr>
        <p:txBody>
          <a:bodyPr>
            <a:normAutofit/>
          </a:bodyPr>
          <a:lstStyle/>
          <a:p>
            <a:pPr algn="ctr"/>
            <a:endParaRPr lang="hr-HR" b="1" dirty="0" smtClean="0"/>
          </a:p>
          <a:p>
            <a:pPr algn="ctr"/>
            <a:r>
              <a:rPr lang="hr-HR" b="1" dirty="0" smtClean="0"/>
              <a:t>Jeruzalemske žene koje su gledale kako Isus pati, a Isus, iako i sam jako pati, tješi njih</a:t>
            </a:r>
            <a:endParaRPr lang="hr-HR" b="1" dirty="0"/>
          </a:p>
          <a:p>
            <a:pPr marL="0" indent="0" algn="ctr">
              <a:buNone/>
            </a:pPr>
            <a:r>
              <a:rPr lang="hr-HR" b="1" dirty="0"/>
              <a:t>Oče naš… Zdravo Marijo… Slava Ocu…</a:t>
            </a:r>
          </a:p>
          <a:p>
            <a:pPr marL="0" indent="0" algn="ctr">
              <a:buNone/>
            </a:pPr>
            <a:endParaRPr lang="hr-HR" b="1" dirty="0"/>
          </a:p>
          <a:p>
            <a:pPr marL="0" indent="0" algn="ctr">
              <a:buNone/>
            </a:pPr>
            <a:r>
              <a:rPr lang="hr-HR" b="1" dirty="0">
                <a:solidFill>
                  <a:srgbClr val="7030A0"/>
                </a:solidFill>
              </a:rPr>
              <a:t>Smiluj nam se Gospodine.</a:t>
            </a:r>
          </a:p>
          <a:p>
            <a:pPr marL="0" indent="0" algn="ctr">
              <a:buNone/>
            </a:pPr>
            <a:r>
              <a:rPr lang="hr-HR" b="1" dirty="0">
                <a:solidFill>
                  <a:srgbClr val="7030A0"/>
                </a:solidFill>
              </a:rPr>
              <a:t>SMILUJ NAM SE.</a:t>
            </a:r>
          </a:p>
          <a:p>
            <a:pPr algn="ctr"/>
            <a:endParaRPr lang="hr-HR" b="1" dirty="0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spcBef>
                <a:spcPts val="0"/>
              </a:spcBef>
              <a:buNone/>
            </a:pPr>
            <a:endParaRPr lang="hr-HR" sz="1600" i="1" dirty="0" smtClean="0"/>
          </a:p>
          <a:p>
            <a:pPr marL="0" indent="0" algn="ctr">
              <a:spcBef>
                <a:spcPts val="0"/>
              </a:spcBef>
              <a:buNone/>
            </a:pPr>
            <a:endParaRPr lang="hr-HR" sz="1600" i="1" dirty="0"/>
          </a:p>
          <a:p>
            <a:pPr marL="0" indent="0" algn="ctr">
              <a:spcBef>
                <a:spcPts val="0"/>
              </a:spcBef>
              <a:buNone/>
            </a:pPr>
            <a:endParaRPr lang="hr-HR" sz="1600" i="1" dirty="0" smtClean="0"/>
          </a:p>
          <a:p>
            <a:pPr marL="0" indent="0" algn="ctr">
              <a:spcBef>
                <a:spcPts val="0"/>
              </a:spcBef>
              <a:buNone/>
            </a:pPr>
            <a:endParaRPr lang="hr-HR" sz="1600" i="1" dirty="0"/>
          </a:p>
          <a:p>
            <a:pPr marL="0" indent="0" algn="ctr">
              <a:spcBef>
                <a:spcPts val="0"/>
              </a:spcBef>
              <a:buNone/>
            </a:pPr>
            <a:endParaRPr lang="hr-HR" sz="1600" i="1" dirty="0" smtClean="0"/>
          </a:p>
          <a:p>
            <a:pPr marL="0" indent="0" algn="ctr">
              <a:spcBef>
                <a:spcPts val="0"/>
              </a:spcBef>
              <a:buNone/>
            </a:pPr>
            <a:endParaRPr lang="hr-HR" sz="1600" i="1" dirty="0"/>
          </a:p>
          <a:p>
            <a:pPr marL="0" indent="0" algn="ctr">
              <a:spcBef>
                <a:spcPts val="0"/>
              </a:spcBef>
              <a:buNone/>
            </a:pPr>
            <a:endParaRPr lang="hr-HR" sz="1600" i="1" dirty="0" smtClean="0"/>
          </a:p>
          <a:p>
            <a:pPr marL="0" indent="0" algn="ctr">
              <a:spcBef>
                <a:spcPts val="0"/>
              </a:spcBef>
              <a:buNone/>
            </a:pPr>
            <a:endParaRPr lang="hr-HR" sz="1600" i="1" dirty="0"/>
          </a:p>
          <a:p>
            <a:pPr marL="0" indent="0" algn="ctr">
              <a:spcBef>
                <a:spcPts val="0"/>
              </a:spcBef>
              <a:buNone/>
            </a:pPr>
            <a:endParaRPr lang="hr-HR" sz="1600" i="1" dirty="0" smtClean="0"/>
          </a:p>
          <a:p>
            <a:pPr marL="0" indent="0" algn="ctr">
              <a:spcBef>
                <a:spcPts val="0"/>
              </a:spcBef>
              <a:buNone/>
            </a:pPr>
            <a:r>
              <a:rPr lang="hr-HR" sz="1600" i="1" dirty="0" smtClean="0"/>
              <a:t>♪8</a:t>
            </a:r>
            <a:r>
              <a:rPr lang="hr-HR" sz="1600" i="1" dirty="0"/>
              <a:t>. Vrelo milja, slatka Mati,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hr-HR" sz="1600" i="1" dirty="0"/>
              <a:t>bol mi gorku osjećati,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hr-HR" sz="1600" i="1" dirty="0"/>
              <a:t>daj, da s tobom procvilim.</a:t>
            </a: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80049" y="801430"/>
            <a:ext cx="360082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46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9658820" cy="706964"/>
          </a:xfrm>
        </p:spPr>
        <p:txBody>
          <a:bodyPr/>
          <a:lstStyle/>
          <a:p>
            <a:r>
              <a:rPr lang="hr-HR" dirty="0" smtClean="0"/>
              <a:t>9. </a:t>
            </a:r>
            <a:r>
              <a:rPr lang="hr-HR" dirty="0"/>
              <a:t>p</a:t>
            </a:r>
            <a:r>
              <a:rPr lang="hr-HR" dirty="0" smtClean="0"/>
              <a:t>ostaja – Isus pada treći put pod križem</a:t>
            </a:r>
            <a:endParaRPr lang="hr-HR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716170"/>
          </a:xfrm>
        </p:spPr>
        <p:txBody>
          <a:bodyPr/>
          <a:lstStyle/>
          <a:p>
            <a:pPr algn="ctr"/>
            <a:r>
              <a:rPr lang="hr-HR" sz="1600" b="1" dirty="0">
                <a:solidFill>
                  <a:srgbClr val="7030A0"/>
                </a:solidFill>
              </a:rPr>
              <a:t>Klanjamo ti se Kriste i blagoslivljamo te.</a:t>
            </a:r>
          </a:p>
          <a:p>
            <a:pPr algn="ctr"/>
            <a:r>
              <a:rPr lang="hr-HR" sz="1800" b="1" dirty="0">
                <a:solidFill>
                  <a:srgbClr val="7030A0"/>
                </a:solidFill>
              </a:rPr>
              <a:t>JER SI PO SVOJEM SVETOM KRIŽU</a:t>
            </a:r>
          </a:p>
          <a:p>
            <a:pPr algn="ctr">
              <a:spcBef>
                <a:spcPts val="0"/>
              </a:spcBef>
            </a:pPr>
            <a:r>
              <a:rPr lang="hr-HR" sz="1800" b="1" dirty="0">
                <a:solidFill>
                  <a:srgbClr val="7030A0"/>
                </a:solidFill>
              </a:rPr>
              <a:t> OTKUPIO SVIJET.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1154954" y="3319670"/>
            <a:ext cx="4825158" cy="2700131"/>
          </a:xfrm>
        </p:spPr>
        <p:txBody>
          <a:bodyPr/>
          <a:lstStyle/>
          <a:p>
            <a:pPr algn="ctr"/>
            <a:r>
              <a:rPr lang="hr-HR" b="1" dirty="0" smtClean="0"/>
              <a:t>Isus pada i treći put, hoće li ustati i nastaviti ili ne može više? Nastavlja dalje</a:t>
            </a:r>
          </a:p>
          <a:p>
            <a:pPr marL="0" indent="0" algn="ctr">
              <a:buNone/>
            </a:pPr>
            <a:r>
              <a:rPr lang="hr-HR" b="1" dirty="0"/>
              <a:t>Oče naš… Zdravo Marijo… Slava Ocu…</a:t>
            </a:r>
          </a:p>
          <a:p>
            <a:pPr marL="0" indent="0" algn="ctr">
              <a:buNone/>
            </a:pPr>
            <a:endParaRPr lang="hr-HR" b="1" dirty="0"/>
          </a:p>
          <a:p>
            <a:pPr marL="0" indent="0" algn="ctr">
              <a:buNone/>
            </a:pPr>
            <a:r>
              <a:rPr lang="hr-HR" b="1" dirty="0">
                <a:solidFill>
                  <a:srgbClr val="7030A0"/>
                </a:solidFill>
              </a:rPr>
              <a:t>Smiluj nam se Gospodine.</a:t>
            </a:r>
          </a:p>
          <a:p>
            <a:pPr marL="0" indent="0" algn="ctr">
              <a:buNone/>
            </a:pPr>
            <a:r>
              <a:rPr lang="hr-HR" b="1" dirty="0">
                <a:solidFill>
                  <a:srgbClr val="7030A0"/>
                </a:solidFill>
              </a:rPr>
              <a:t>SMILUJ NAM SE.</a:t>
            </a:r>
          </a:p>
          <a:p>
            <a:pPr algn="ctr"/>
            <a:endParaRPr lang="hr-HR" b="1" dirty="0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endParaRPr lang="hr-HR" i="1" dirty="0" smtClean="0"/>
          </a:p>
          <a:p>
            <a:pPr marL="0" indent="0" algn="ctr">
              <a:spcBef>
                <a:spcPts val="0"/>
              </a:spcBef>
              <a:buNone/>
            </a:pPr>
            <a:endParaRPr lang="hr-HR" i="1" dirty="0"/>
          </a:p>
          <a:p>
            <a:pPr marL="0" indent="0" algn="ctr">
              <a:spcBef>
                <a:spcPts val="0"/>
              </a:spcBef>
              <a:buNone/>
            </a:pPr>
            <a:endParaRPr lang="hr-HR" i="1" dirty="0" smtClean="0"/>
          </a:p>
          <a:p>
            <a:pPr marL="0" indent="0" algn="ctr">
              <a:spcBef>
                <a:spcPts val="0"/>
              </a:spcBef>
              <a:buNone/>
            </a:pPr>
            <a:endParaRPr lang="hr-HR" i="1" dirty="0"/>
          </a:p>
          <a:p>
            <a:pPr marL="0" indent="0" algn="ctr">
              <a:spcBef>
                <a:spcPts val="0"/>
              </a:spcBef>
              <a:buNone/>
            </a:pPr>
            <a:endParaRPr lang="hr-HR" i="1" dirty="0" smtClean="0"/>
          </a:p>
          <a:p>
            <a:pPr marL="0" indent="0" algn="ctr">
              <a:spcBef>
                <a:spcPts val="0"/>
              </a:spcBef>
              <a:buNone/>
            </a:pPr>
            <a:endParaRPr lang="hr-HR" i="1" dirty="0"/>
          </a:p>
          <a:p>
            <a:pPr marL="0" indent="0" algn="ctr">
              <a:spcBef>
                <a:spcPts val="0"/>
              </a:spcBef>
              <a:buNone/>
            </a:pPr>
            <a:endParaRPr lang="hr-HR" i="1" dirty="0" smtClean="0"/>
          </a:p>
          <a:p>
            <a:pPr marL="0" indent="0" algn="ctr">
              <a:spcBef>
                <a:spcPts val="0"/>
              </a:spcBef>
              <a:buNone/>
            </a:pPr>
            <a:r>
              <a:rPr lang="hr-HR" sz="1600" i="1" dirty="0" smtClean="0"/>
              <a:t>♪9</a:t>
            </a:r>
            <a:r>
              <a:rPr lang="hr-HR" sz="1600" i="1" dirty="0"/>
              <a:t>. Neka ljubav srca moga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hr-HR" sz="1600" i="1" dirty="0"/>
              <a:t>gori </a:t>
            </a:r>
            <a:r>
              <a:rPr lang="hr-HR" sz="1600" i="1" dirty="0" err="1"/>
              <a:t>sveđ</a:t>
            </a:r>
            <a:r>
              <a:rPr lang="hr-HR" sz="1600" i="1" dirty="0"/>
              <a:t> za Krista Boga,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hr-HR" sz="1600" i="1" dirty="0"/>
              <a:t>da mu u svem omilim.</a:t>
            </a: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04528" y="747920"/>
            <a:ext cx="32004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65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10. Postaja – Isusa svlače</a:t>
            </a:r>
            <a:endParaRPr lang="hr-HR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716170"/>
          </a:xfrm>
        </p:spPr>
        <p:txBody>
          <a:bodyPr/>
          <a:lstStyle/>
          <a:p>
            <a:pPr algn="ctr"/>
            <a:r>
              <a:rPr lang="hr-HR" sz="1600" b="1" dirty="0">
                <a:solidFill>
                  <a:srgbClr val="7030A0"/>
                </a:solidFill>
              </a:rPr>
              <a:t>Klanjamo ti se Kriste i blagoslivljamo te.</a:t>
            </a:r>
          </a:p>
          <a:p>
            <a:pPr algn="ctr"/>
            <a:r>
              <a:rPr lang="hr-HR" sz="1800" b="1" dirty="0">
                <a:solidFill>
                  <a:srgbClr val="7030A0"/>
                </a:solidFill>
              </a:rPr>
              <a:t>JER SI PO SVOJEM SVETOM KRIŽU</a:t>
            </a:r>
          </a:p>
          <a:p>
            <a:pPr algn="ctr">
              <a:spcBef>
                <a:spcPts val="0"/>
              </a:spcBef>
            </a:pPr>
            <a:r>
              <a:rPr lang="hr-HR" sz="1800" b="1" dirty="0">
                <a:solidFill>
                  <a:srgbClr val="7030A0"/>
                </a:solidFill>
              </a:rPr>
              <a:t> OTKUPIO SVIJET.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1154954" y="3319670"/>
            <a:ext cx="4825158" cy="2700131"/>
          </a:xfrm>
        </p:spPr>
        <p:txBody>
          <a:bodyPr>
            <a:normAutofit/>
          </a:bodyPr>
          <a:lstStyle/>
          <a:p>
            <a:pPr algn="ctr"/>
            <a:r>
              <a:rPr lang="hr-HR" b="1" dirty="0" smtClean="0"/>
              <a:t>Kada stiže na odredište, na brdo Golgota, izvan zidina Jeruzalema, da ga dodatno ponize, svlače Isusa</a:t>
            </a:r>
          </a:p>
          <a:p>
            <a:pPr marL="0" indent="0" algn="ctr">
              <a:buNone/>
            </a:pPr>
            <a:r>
              <a:rPr lang="hr-HR" b="1" dirty="0"/>
              <a:t>Oče naš… Zdravo Marijo… Slava Ocu…</a:t>
            </a:r>
          </a:p>
          <a:p>
            <a:pPr marL="0" indent="0" algn="ctr">
              <a:buNone/>
            </a:pPr>
            <a:endParaRPr lang="hr-HR" b="1" dirty="0"/>
          </a:p>
          <a:p>
            <a:pPr marL="0" indent="0" algn="ctr">
              <a:buNone/>
            </a:pPr>
            <a:r>
              <a:rPr lang="hr-HR" b="1" dirty="0">
                <a:solidFill>
                  <a:srgbClr val="7030A0"/>
                </a:solidFill>
              </a:rPr>
              <a:t>Smiluj nam se Gospodine.</a:t>
            </a:r>
          </a:p>
          <a:p>
            <a:pPr marL="0" indent="0" algn="ctr">
              <a:buNone/>
            </a:pPr>
            <a:r>
              <a:rPr lang="hr-HR" b="1" dirty="0">
                <a:solidFill>
                  <a:srgbClr val="7030A0"/>
                </a:solidFill>
              </a:rPr>
              <a:t>SMILUJ NAM SE.</a:t>
            </a:r>
          </a:p>
          <a:p>
            <a:pPr algn="ctr"/>
            <a:endParaRPr lang="hr-HR" b="1" dirty="0" smtClean="0"/>
          </a:p>
          <a:p>
            <a:pPr algn="ctr"/>
            <a:endParaRPr lang="hr-HR" b="1" dirty="0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spcBef>
                <a:spcPts val="0"/>
              </a:spcBef>
              <a:buNone/>
            </a:pPr>
            <a:endParaRPr lang="hr-HR" i="1" dirty="0" smtClean="0"/>
          </a:p>
          <a:p>
            <a:pPr marL="0" indent="0" algn="ctr">
              <a:spcBef>
                <a:spcPts val="0"/>
              </a:spcBef>
              <a:buNone/>
            </a:pPr>
            <a:endParaRPr lang="hr-HR" i="1" dirty="0"/>
          </a:p>
          <a:p>
            <a:pPr marL="0" indent="0" algn="ctr">
              <a:spcBef>
                <a:spcPts val="0"/>
              </a:spcBef>
              <a:buNone/>
            </a:pPr>
            <a:endParaRPr lang="hr-HR" i="1" dirty="0" smtClean="0"/>
          </a:p>
          <a:p>
            <a:pPr marL="0" indent="0" algn="ctr">
              <a:spcBef>
                <a:spcPts val="0"/>
              </a:spcBef>
              <a:buNone/>
            </a:pPr>
            <a:endParaRPr lang="hr-HR" i="1" dirty="0"/>
          </a:p>
          <a:p>
            <a:pPr marL="0" indent="0" algn="ctr">
              <a:spcBef>
                <a:spcPts val="0"/>
              </a:spcBef>
              <a:buNone/>
            </a:pPr>
            <a:endParaRPr lang="hr-HR" i="1" dirty="0" smtClean="0"/>
          </a:p>
          <a:p>
            <a:pPr marL="0" indent="0" algn="ctr">
              <a:spcBef>
                <a:spcPts val="0"/>
              </a:spcBef>
              <a:buNone/>
            </a:pPr>
            <a:endParaRPr lang="hr-HR" i="1" dirty="0"/>
          </a:p>
          <a:p>
            <a:pPr marL="0" indent="0" algn="ctr">
              <a:spcBef>
                <a:spcPts val="0"/>
              </a:spcBef>
              <a:buNone/>
            </a:pPr>
            <a:endParaRPr lang="hr-HR" i="1" dirty="0" smtClean="0"/>
          </a:p>
          <a:p>
            <a:pPr marL="0" indent="0" algn="ctr">
              <a:spcBef>
                <a:spcPts val="0"/>
              </a:spcBef>
              <a:buNone/>
            </a:pPr>
            <a:endParaRPr lang="hr-HR" sz="1600" i="1" dirty="0"/>
          </a:p>
          <a:p>
            <a:pPr marL="0" indent="0" algn="ctr">
              <a:spcBef>
                <a:spcPts val="0"/>
              </a:spcBef>
              <a:buNone/>
            </a:pPr>
            <a:r>
              <a:rPr lang="hr-HR" sz="1600" i="1" dirty="0" smtClean="0"/>
              <a:t>♪10</a:t>
            </a:r>
            <a:r>
              <a:rPr lang="hr-HR" sz="1600" i="1" dirty="0"/>
              <a:t>. Rane drage, Majko sveta,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hr-HR" sz="1600" i="1" dirty="0"/>
              <a:t>spasa za me razapeta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hr-HR" sz="1600" i="1" dirty="0"/>
              <a:t>tisni u sred srca mog!</a:t>
            </a: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541" y="1704738"/>
            <a:ext cx="5143500" cy="326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71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11. Postaja – Isusa pribijaju na križ</a:t>
            </a:r>
            <a:endParaRPr lang="hr-HR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1154954" y="2603499"/>
            <a:ext cx="4825157" cy="1044161"/>
          </a:xfrm>
        </p:spPr>
        <p:txBody>
          <a:bodyPr/>
          <a:lstStyle/>
          <a:p>
            <a:pPr algn="ctr"/>
            <a:r>
              <a:rPr lang="hr-HR" sz="1600" b="1" dirty="0">
                <a:solidFill>
                  <a:srgbClr val="7030A0"/>
                </a:solidFill>
              </a:rPr>
              <a:t>Klanjamo ti se Kriste i blagoslivljamo te.</a:t>
            </a:r>
          </a:p>
          <a:p>
            <a:pPr algn="ctr"/>
            <a:r>
              <a:rPr lang="hr-HR" sz="1800" b="1" dirty="0">
                <a:solidFill>
                  <a:srgbClr val="7030A0"/>
                </a:solidFill>
              </a:rPr>
              <a:t>JER SI PO SVOJEM SVETOM KRIŽU</a:t>
            </a:r>
          </a:p>
          <a:p>
            <a:pPr algn="ctr">
              <a:spcBef>
                <a:spcPts val="0"/>
              </a:spcBef>
            </a:pPr>
            <a:r>
              <a:rPr lang="hr-HR" sz="1800" b="1" dirty="0">
                <a:solidFill>
                  <a:srgbClr val="7030A0"/>
                </a:solidFill>
              </a:rPr>
              <a:t> OTKUPIO SVIJET.</a:t>
            </a:r>
          </a:p>
          <a:p>
            <a:endParaRPr lang="hr-HR" sz="1600" dirty="0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1154954" y="3369365"/>
            <a:ext cx="4825158" cy="2650436"/>
          </a:xfrm>
        </p:spPr>
        <p:txBody>
          <a:bodyPr/>
          <a:lstStyle/>
          <a:p>
            <a:pPr algn="ctr"/>
            <a:r>
              <a:rPr lang="hr-HR" b="1" dirty="0" smtClean="0"/>
              <a:t>Oštrim čavlima pribijaju na križ Isusove svete ruke koje su toliko dobra učinile…</a:t>
            </a:r>
          </a:p>
          <a:p>
            <a:pPr marL="0" indent="0" algn="ctr">
              <a:buNone/>
            </a:pPr>
            <a:r>
              <a:rPr lang="hr-HR" b="1" dirty="0"/>
              <a:t>Oče naš… Zdravo Marijo… Slava Ocu…</a:t>
            </a:r>
          </a:p>
          <a:p>
            <a:pPr marL="0" indent="0" algn="ctr">
              <a:buNone/>
            </a:pPr>
            <a:endParaRPr lang="hr-HR" b="1" dirty="0"/>
          </a:p>
          <a:p>
            <a:pPr marL="0" indent="0" algn="ctr">
              <a:buNone/>
            </a:pPr>
            <a:r>
              <a:rPr lang="hr-HR" b="1" dirty="0">
                <a:solidFill>
                  <a:srgbClr val="7030A0"/>
                </a:solidFill>
              </a:rPr>
              <a:t>Smiluj nam se Gospodine.</a:t>
            </a:r>
          </a:p>
          <a:p>
            <a:pPr marL="0" indent="0" algn="ctr">
              <a:buNone/>
            </a:pPr>
            <a:r>
              <a:rPr lang="hr-HR" b="1" dirty="0">
                <a:solidFill>
                  <a:srgbClr val="7030A0"/>
                </a:solidFill>
              </a:rPr>
              <a:t>SMILUJ NAM SE.</a:t>
            </a:r>
          </a:p>
          <a:p>
            <a:pPr algn="ctr"/>
            <a:endParaRPr lang="hr-HR" b="1" dirty="0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spcBef>
                <a:spcPts val="0"/>
              </a:spcBef>
              <a:buNone/>
            </a:pPr>
            <a:endParaRPr lang="hr-HR" i="1" dirty="0" smtClean="0"/>
          </a:p>
          <a:p>
            <a:pPr marL="0" indent="0" algn="ctr">
              <a:spcBef>
                <a:spcPts val="0"/>
              </a:spcBef>
              <a:buNone/>
            </a:pPr>
            <a:endParaRPr lang="hr-HR" i="1" dirty="0"/>
          </a:p>
          <a:p>
            <a:pPr marL="0" indent="0" algn="ctr">
              <a:spcBef>
                <a:spcPts val="0"/>
              </a:spcBef>
              <a:buNone/>
            </a:pPr>
            <a:endParaRPr lang="hr-HR" i="1" dirty="0" smtClean="0"/>
          </a:p>
          <a:p>
            <a:pPr marL="0" indent="0" algn="ctr">
              <a:spcBef>
                <a:spcPts val="0"/>
              </a:spcBef>
              <a:buNone/>
            </a:pPr>
            <a:endParaRPr lang="hr-HR" i="1" dirty="0"/>
          </a:p>
          <a:p>
            <a:pPr marL="0" indent="0" algn="ctr">
              <a:spcBef>
                <a:spcPts val="0"/>
              </a:spcBef>
              <a:buNone/>
            </a:pPr>
            <a:endParaRPr lang="hr-HR" i="1" dirty="0" smtClean="0"/>
          </a:p>
          <a:p>
            <a:pPr marL="0" indent="0" algn="ctr">
              <a:spcBef>
                <a:spcPts val="0"/>
              </a:spcBef>
              <a:buNone/>
            </a:pPr>
            <a:endParaRPr lang="hr-HR" i="1" dirty="0"/>
          </a:p>
          <a:p>
            <a:pPr marL="0" indent="0" algn="ctr">
              <a:spcBef>
                <a:spcPts val="0"/>
              </a:spcBef>
              <a:buNone/>
            </a:pPr>
            <a:endParaRPr lang="hr-HR" i="1" dirty="0" smtClean="0"/>
          </a:p>
          <a:p>
            <a:pPr marL="0" indent="0" algn="ctr">
              <a:spcBef>
                <a:spcPts val="0"/>
              </a:spcBef>
              <a:buNone/>
            </a:pPr>
            <a:endParaRPr lang="hr-HR" sz="1600" i="1" dirty="0"/>
          </a:p>
          <a:p>
            <a:pPr marL="0" indent="0" algn="ctr">
              <a:spcBef>
                <a:spcPts val="0"/>
              </a:spcBef>
              <a:buNone/>
            </a:pPr>
            <a:r>
              <a:rPr lang="hr-HR" sz="1600" i="1" dirty="0" smtClean="0"/>
              <a:t>♪11</a:t>
            </a:r>
            <a:r>
              <a:rPr lang="hr-HR" sz="1600" i="1" dirty="0"/>
              <a:t>. Neka dođu i na </a:t>
            </a:r>
            <a:r>
              <a:rPr lang="hr-HR" sz="1600" i="1" dirty="0" smtClean="0"/>
              <a:t>mene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hr-HR" sz="1600" i="1" dirty="0" smtClean="0"/>
              <a:t>patnje </a:t>
            </a:r>
            <a:r>
              <a:rPr lang="hr-HR" sz="1600" i="1" dirty="0"/>
              <a:t>za me podnesene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hr-HR" sz="1600" i="1" dirty="0"/>
              <a:t>Sina tvoga ranjenog.</a:t>
            </a: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711" y="1605439"/>
            <a:ext cx="5143500" cy="352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46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12. Postaja – Isus umire na križu</a:t>
            </a:r>
            <a:endParaRPr lang="hr-HR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666474"/>
          </a:xfrm>
        </p:spPr>
        <p:txBody>
          <a:bodyPr/>
          <a:lstStyle/>
          <a:p>
            <a:pPr algn="ctr"/>
            <a:r>
              <a:rPr lang="hr-HR" sz="1600" b="1" dirty="0">
                <a:solidFill>
                  <a:srgbClr val="7030A0"/>
                </a:solidFill>
              </a:rPr>
              <a:t>Klanjamo ti se Kriste i blagoslivljamo te.</a:t>
            </a:r>
          </a:p>
          <a:p>
            <a:pPr algn="ctr"/>
            <a:r>
              <a:rPr lang="hr-HR" sz="1800" b="1" dirty="0">
                <a:solidFill>
                  <a:srgbClr val="7030A0"/>
                </a:solidFill>
              </a:rPr>
              <a:t>JER SI PO SVOJEM SVETOM KRIŽU</a:t>
            </a:r>
          </a:p>
          <a:p>
            <a:pPr algn="ctr">
              <a:spcBef>
                <a:spcPts val="0"/>
              </a:spcBef>
            </a:pPr>
            <a:r>
              <a:rPr lang="hr-HR" sz="1800" b="1" dirty="0">
                <a:solidFill>
                  <a:srgbClr val="7030A0"/>
                </a:solidFill>
              </a:rPr>
              <a:t> OTKUPIO SVIJET.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1154954" y="3389243"/>
            <a:ext cx="4825158" cy="2630558"/>
          </a:xfrm>
        </p:spPr>
        <p:txBody>
          <a:bodyPr/>
          <a:lstStyle/>
          <a:p>
            <a:pPr algn="ctr"/>
            <a:r>
              <a:rPr lang="hr-HR" b="1" dirty="0" smtClean="0"/>
              <a:t>Isusa je jako boljelo, nije više mogao izdržati bolove, spustio je glavu, izdahnuo i više nije bio živ.</a:t>
            </a:r>
          </a:p>
          <a:p>
            <a:pPr marL="0" indent="0" algn="ctr">
              <a:buNone/>
            </a:pPr>
            <a:r>
              <a:rPr lang="hr-HR" b="1" dirty="0"/>
              <a:t>Oče naš… Zdravo Marijo… Slava Ocu…</a:t>
            </a:r>
          </a:p>
          <a:p>
            <a:pPr marL="0" indent="0" algn="ctr">
              <a:buNone/>
            </a:pPr>
            <a:endParaRPr lang="hr-HR" b="1" dirty="0"/>
          </a:p>
          <a:p>
            <a:pPr marL="0" indent="0" algn="ctr">
              <a:buNone/>
            </a:pPr>
            <a:r>
              <a:rPr lang="hr-HR" b="1" dirty="0">
                <a:solidFill>
                  <a:srgbClr val="7030A0"/>
                </a:solidFill>
              </a:rPr>
              <a:t>Smiluj nam se Gospodine.</a:t>
            </a:r>
          </a:p>
          <a:p>
            <a:pPr marL="0" indent="0" algn="ctr">
              <a:buNone/>
            </a:pPr>
            <a:r>
              <a:rPr lang="hr-HR" b="1" dirty="0">
                <a:solidFill>
                  <a:srgbClr val="7030A0"/>
                </a:solidFill>
              </a:rPr>
              <a:t>SMILUJ NAM SE.</a:t>
            </a:r>
          </a:p>
          <a:p>
            <a:pPr algn="ctr"/>
            <a:endParaRPr lang="hr-HR" b="1" dirty="0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spcBef>
                <a:spcPts val="0"/>
              </a:spcBef>
              <a:buNone/>
            </a:pPr>
            <a:endParaRPr lang="hr-HR" i="1" dirty="0" smtClean="0"/>
          </a:p>
          <a:p>
            <a:pPr marL="0" indent="0" algn="ctr">
              <a:spcBef>
                <a:spcPts val="0"/>
              </a:spcBef>
              <a:buNone/>
            </a:pPr>
            <a:endParaRPr lang="hr-HR" i="1" dirty="0"/>
          </a:p>
          <a:p>
            <a:pPr marL="0" indent="0" algn="ctr">
              <a:spcBef>
                <a:spcPts val="0"/>
              </a:spcBef>
              <a:buNone/>
            </a:pPr>
            <a:endParaRPr lang="hr-HR" i="1" dirty="0" smtClean="0"/>
          </a:p>
          <a:p>
            <a:pPr marL="0" indent="0" algn="ctr">
              <a:spcBef>
                <a:spcPts val="0"/>
              </a:spcBef>
              <a:buNone/>
            </a:pPr>
            <a:endParaRPr lang="hr-HR" i="1" dirty="0"/>
          </a:p>
          <a:p>
            <a:pPr marL="0" indent="0" algn="ctr">
              <a:spcBef>
                <a:spcPts val="0"/>
              </a:spcBef>
              <a:buNone/>
            </a:pPr>
            <a:endParaRPr lang="hr-HR" i="1" dirty="0" smtClean="0"/>
          </a:p>
          <a:p>
            <a:pPr marL="0" indent="0" algn="ctr">
              <a:spcBef>
                <a:spcPts val="0"/>
              </a:spcBef>
              <a:buNone/>
            </a:pPr>
            <a:endParaRPr lang="hr-HR" i="1" dirty="0"/>
          </a:p>
          <a:p>
            <a:pPr marL="0" indent="0" algn="ctr">
              <a:spcBef>
                <a:spcPts val="0"/>
              </a:spcBef>
              <a:buNone/>
            </a:pPr>
            <a:endParaRPr lang="hr-HR" i="1" dirty="0" smtClean="0"/>
          </a:p>
          <a:p>
            <a:pPr marL="0" indent="0" algn="ctr">
              <a:spcBef>
                <a:spcPts val="0"/>
              </a:spcBef>
              <a:buNone/>
            </a:pPr>
            <a:endParaRPr lang="hr-HR" sz="1600" i="1" dirty="0"/>
          </a:p>
          <a:p>
            <a:pPr marL="0" indent="0" algn="ctr">
              <a:spcBef>
                <a:spcPts val="0"/>
              </a:spcBef>
              <a:buNone/>
            </a:pPr>
            <a:r>
              <a:rPr lang="hr-HR" sz="1600" i="1" dirty="0" smtClean="0"/>
              <a:t>♪12</a:t>
            </a:r>
            <a:r>
              <a:rPr lang="hr-HR" sz="1600" i="1" dirty="0"/>
              <a:t>. Daj mi s tobom suze </a:t>
            </a:r>
            <a:r>
              <a:rPr lang="hr-HR" sz="1600" i="1" dirty="0" err="1"/>
              <a:t>livat</a:t>
            </a:r>
            <a:r>
              <a:rPr lang="hr-HR" sz="1600" i="1" dirty="0"/>
              <a:t>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hr-HR" sz="1600" i="1" dirty="0"/>
              <a:t>Raspetoga oplakivat,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hr-HR" sz="1600" i="1" dirty="0"/>
              <a:t>dok na svijetu budem ja.</a:t>
            </a: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111" y="1548384"/>
            <a:ext cx="5143500" cy="361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56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13. Postaja – Isusa skidaju s križa</a:t>
            </a:r>
            <a:endParaRPr lang="hr-HR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755926"/>
          </a:xfrm>
        </p:spPr>
        <p:txBody>
          <a:bodyPr/>
          <a:lstStyle/>
          <a:p>
            <a:pPr algn="ctr"/>
            <a:r>
              <a:rPr lang="hr-HR" sz="1600" b="1" dirty="0">
                <a:solidFill>
                  <a:srgbClr val="7030A0"/>
                </a:solidFill>
              </a:rPr>
              <a:t>Klanjamo ti se Kriste i blagoslivljamo te.</a:t>
            </a:r>
          </a:p>
          <a:p>
            <a:pPr algn="ctr"/>
            <a:r>
              <a:rPr lang="hr-HR" sz="1800" b="1" dirty="0">
                <a:solidFill>
                  <a:srgbClr val="7030A0"/>
                </a:solidFill>
              </a:rPr>
              <a:t>JER SI PO SVOJEM SVETOM KRIŽU</a:t>
            </a:r>
          </a:p>
          <a:p>
            <a:pPr algn="ctr">
              <a:spcBef>
                <a:spcPts val="0"/>
              </a:spcBef>
            </a:pPr>
            <a:r>
              <a:rPr lang="hr-HR" sz="1800" b="1" dirty="0">
                <a:solidFill>
                  <a:srgbClr val="7030A0"/>
                </a:solidFill>
              </a:rPr>
              <a:t> OTKUPIO SVIJET.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1154954" y="3438939"/>
            <a:ext cx="4825158" cy="2580862"/>
          </a:xfrm>
        </p:spPr>
        <p:txBody>
          <a:bodyPr/>
          <a:lstStyle/>
          <a:p>
            <a:pPr algn="ctr"/>
            <a:r>
              <a:rPr lang="hr-HR" b="1" dirty="0" smtClean="0"/>
              <a:t>Beživotno Isusovo tijelo spuštaju s križa u krilo majke Marije</a:t>
            </a:r>
          </a:p>
          <a:p>
            <a:pPr marL="0" indent="0" algn="ctr">
              <a:buNone/>
            </a:pPr>
            <a:r>
              <a:rPr lang="hr-HR" b="1" dirty="0"/>
              <a:t>Oče naš… Zdravo Marijo… Slava Ocu…</a:t>
            </a:r>
          </a:p>
          <a:p>
            <a:pPr marL="0" indent="0" algn="ctr">
              <a:buNone/>
            </a:pPr>
            <a:endParaRPr lang="hr-HR" b="1" dirty="0"/>
          </a:p>
          <a:p>
            <a:pPr marL="0" indent="0" algn="ctr">
              <a:buNone/>
            </a:pPr>
            <a:r>
              <a:rPr lang="hr-HR" b="1" dirty="0">
                <a:solidFill>
                  <a:srgbClr val="7030A0"/>
                </a:solidFill>
              </a:rPr>
              <a:t>Smiluj nam se Gospodine.</a:t>
            </a:r>
          </a:p>
          <a:p>
            <a:pPr marL="0" indent="0" algn="ctr">
              <a:buNone/>
            </a:pPr>
            <a:r>
              <a:rPr lang="hr-HR" b="1" dirty="0">
                <a:solidFill>
                  <a:srgbClr val="7030A0"/>
                </a:solidFill>
              </a:rPr>
              <a:t>SMILUJ NAM SE.</a:t>
            </a:r>
          </a:p>
          <a:p>
            <a:pPr algn="ctr"/>
            <a:endParaRPr lang="hr-HR" b="1" dirty="0" smtClean="0"/>
          </a:p>
          <a:p>
            <a:pPr algn="ctr"/>
            <a:endParaRPr lang="hr-HR" b="1" dirty="0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spcBef>
                <a:spcPts val="0"/>
              </a:spcBef>
              <a:buNone/>
            </a:pPr>
            <a:endParaRPr lang="hr-HR" sz="1600" i="1" dirty="0" smtClean="0"/>
          </a:p>
          <a:p>
            <a:pPr marL="0" indent="0" algn="ctr">
              <a:spcBef>
                <a:spcPts val="0"/>
              </a:spcBef>
              <a:buNone/>
            </a:pPr>
            <a:endParaRPr lang="hr-HR" sz="1600" i="1" dirty="0"/>
          </a:p>
          <a:p>
            <a:pPr marL="0" indent="0" algn="ctr">
              <a:spcBef>
                <a:spcPts val="0"/>
              </a:spcBef>
              <a:buNone/>
            </a:pPr>
            <a:endParaRPr lang="hr-HR" sz="1600" i="1" dirty="0" smtClean="0"/>
          </a:p>
          <a:p>
            <a:pPr marL="0" indent="0" algn="ctr">
              <a:spcBef>
                <a:spcPts val="0"/>
              </a:spcBef>
              <a:buNone/>
            </a:pPr>
            <a:endParaRPr lang="hr-HR" sz="1600" i="1" dirty="0"/>
          </a:p>
          <a:p>
            <a:pPr marL="0" indent="0" algn="ctr">
              <a:spcBef>
                <a:spcPts val="0"/>
              </a:spcBef>
              <a:buNone/>
            </a:pPr>
            <a:endParaRPr lang="hr-HR" sz="1600" i="1" dirty="0" smtClean="0"/>
          </a:p>
          <a:p>
            <a:pPr marL="0" indent="0" algn="ctr">
              <a:spcBef>
                <a:spcPts val="0"/>
              </a:spcBef>
              <a:buNone/>
            </a:pPr>
            <a:endParaRPr lang="hr-HR" sz="1600" i="1" dirty="0"/>
          </a:p>
          <a:p>
            <a:pPr marL="0" indent="0" algn="ctr">
              <a:spcBef>
                <a:spcPts val="0"/>
              </a:spcBef>
              <a:buNone/>
            </a:pPr>
            <a:endParaRPr lang="hr-HR" sz="1600" i="1" dirty="0" smtClean="0"/>
          </a:p>
          <a:p>
            <a:pPr marL="0" indent="0" algn="ctr">
              <a:spcBef>
                <a:spcPts val="0"/>
              </a:spcBef>
              <a:buNone/>
            </a:pPr>
            <a:endParaRPr lang="hr-HR" sz="1600" i="1" dirty="0"/>
          </a:p>
          <a:p>
            <a:pPr marL="0" indent="0" algn="ctr">
              <a:spcBef>
                <a:spcPts val="0"/>
              </a:spcBef>
              <a:buNone/>
            </a:pPr>
            <a:endParaRPr lang="hr-HR" sz="1600" i="1" dirty="0" smtClean="0"/>
          </a:p>
          <a:p>
            <a:pPr marL="0" indent="0" algn="ctr">
              <a:spcBef>
                <a:spcPts val="0"/>
              </a:spcBef>
              <a:buNone/>
            </a:pPr>
            <a:r>
              <a:rPr lang="hr-HR" sz="1600" i="1" dirty="0" smtClean="0"/>
              <a:t>♪13</a:t>
            </a:r>
            <a:r>
              <a:rPr lang="hr-HR" sz="1600" i="1" dirty="0"/>
              <a:t>. U tvom društvu uz križ stati,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hr-HR" sz="1600" i="1" dirty="0"/>
              <a:t>s tobom jade jadovati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hr-HR" sz="1600" i="1" dirty="0"/>
              <a:t>želja mi je jedina.</a:t>
            </a: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541" y="1552633"/>
            <a:ext cx="5143500" cy="361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7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14. Postaja – Isusa polažu u grob</a:t>
            </a:r>
            <a:endParaRPr lang="hr-HR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1154954" y="2603499"/>
            <a:ext cx="4825157" cy="1014343"/>
          </a:xfrm>
        </p:spPr>
        <p:txBody>
          <a:bodyPr/>
          <a:lstStyle/>
          <a:p>
            <a:pPr algn="ctr"/>
            <a:r>
              <a:rPr lang="hr-HR" sz="1600" b="1" dirty="0">
                <a:solidFill>
                  <a:srgbClr val="7030A0"/>
                </a:solidFill>
              </a:rPr>
              <a:t>Klanjamo ti se Kriste i blagoslivljamo te.</a:t>
            </a:r>
          </a:p>
          <a:p>
            <a:pPr algn="ctr"/>
            <a:r>
              <a:rPr lang="hr-HR" sz="1800" b="1" dirty="0">
                <a:solidFill>
                  <a:srgbClr val="7030A0"/>
                </a:solidFill>
              </a:rPr>
              <a:t>JER SI PO SVOJEM SVETOM KRIŽU</a:t>
            </a:r>
          </a:p>
          <a:p>
            <a:pPr algn="ctr">
              <a:spcBef>
                <a:spcPts val="0"/>
              </a:spcBef>
            </a:pPr>
            <a:r>
              <a:rPr lang="hr-HR" sz="1800" b="1" dirty="0">
                <a:solidFill>
                  <a:srgbClr val="7030A0"/>
                </a:solidFill>
              </a:rPr>
              <a:t> OTKUPIO SVIJET.</a:t>
            </a:r>
          </a:p>
          <a:p>
            <a:endParaRPr lang="hr-HR" sz="1600" dirty="0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1154954" y="3250096"/>
            <a:ext cx="4825158" cy="2769705"/>
          </a:xfrm>
        </p:spPr>
        <p:txBody>
          <a:bodyPr/>
          <a:lstStyle/>
          <a:p>
            <a:pPr algn="ctr"/>
            <a:r>
              <a:rPr lang="hr-HR" b="1" dirty="0" smtClean="0"/>
              <a:t>Dobri Josip iz </a:t>
            </a:r>
            <a:r>
              <a:rPr lang="hr-HR" b="1" dirty="0" err="1"/>
              <a:t>A</a:t>
            </a:r>
            <a:r>
              <a:rPr lang="hr-HR" b="1" dirty="0" err="1" smtClean="0"/>
              <a:t>rimateje</a:t>
            </a:r>
            <a:r>
              <a:rPr lang="hr-HR" b="1" dirty="0" smtClean="0"/>
              <a:t> i </a:t>
            </a:r>
            <a:r>
              <a:rPr lang="hr-HR" b="1" dirty="0" err="1" smtClean="0"/>
              <a:t>Nikodem</a:t>
            </a:r>
            <a:r>
              <a:rPr lang="hr-HR" b="1" dirty="0" smtClean="0"/>
              <a:t> Isusa su položili u novu grobnicu koja je bila zatvorena teškim kamenom.</a:t>
            </a:r>
          </a:p>
          <a:p>
            <a:pPr marL="0" indent="0" algn="ctr">
              <a:buNone/>
            </a:pPr>
            <a:r>
              <a:rPr lang="hr-HR" b="1" dirty="0"/>
              <a:t>Oče naš… Zdravo Marijo… Slava Ocu…</a:t>
            </a:r>
          </a:p>
          <a:p>
            <a:pPr marL="0" indent="0" algn="ctr">
              <a:buNone/>
            </a:pPr>
            <a:endParaRPr lang="hr-HR" b="1" dirty="0"/>
          </a:p>
          <a:p>
            <a:pPr marL="0" indent="0" algn="ctr">
              <a:buNone/>
            </a:pPr>
            <a:r>
              <a:rPr lang="hr-HR" b="1" dirty="0">
                <a:solidFill>
                  <a:srgbClr val="7030A0"/>
                </a:solidFill>
              </a:rPr>
              <a:t>Smiluj nam se Gospodine.</a:t>
            </a:r>
          </a:p>
          <a:p>
            <a:pPr marL="0" indent="0" algn="ctr">
              <a:buNone/>
            </a:pPr>
            <a:r>
              <a:rPr lang="hr-HR" b="1" dirty="0">
                <a:solidFill>
                  <a:srgbClr val="7030A0"/>
                </a:solidFill>
              </a:rPr>
              <a:t>SMILUJ NAM SE.</a:t>
            </a:r>
          </a:p>
          <a:p>
            <a:pPr algn="ctr"/>
            <a:endParaRPr lang="hr-HR" b="1" dirty="0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spcBef>
                <a:spcPts val="0"/>
              </a:spcBef>
              <a:buNone/>
            </a:pPr>
            <a:endParaRPr lang="hr-HR" sz="1600" i="1" dirty="0" smtClean="0"/>
          </a:p>
          <a:p>
            <a:pPr marL="0" indent="0" algn="ctr">
              <a:spcBef>
                <a:spcPts val="0"/>
              </a:spcBef>
              <a:buNone/>
            </a:pPr>
            <a:endParaRPr lang="hr-HR" sz="1600" i="1" dirty="0"/>
          </a:p>
          <a:p>
            <a:pPr marL="0" indent="0" algn="ctr">
              <a:spcBef>
                <a:spcPts val="0"/>
              </a:spcBef>
              <a:buNone/>
            </a:pPr>
            <a:endParaRPr lang="hr-HR" sz="1600" i="1" dirty="0" smtClean="0"/>
          </a:p>
          <a:p>
            <a:pPr marL="0" indent="0" algn="ctr">
              <a:spcBef>
                <a:spcPts val="0"/>
              </a:spcBef>
              <a:buNone/>
            </a:pPr>
            <a:endParaRPr lang="hr-HR" sz="1600" i="1" dirty="0"/>
          </a:p>
          <a:p>
            <a:pPr marL="0" indent="0" algn="ctr">
              <a:spcBef>
                <a:spcPts val="0"/>
              </a:spcBef>
              <a:buNone/>
            </a:pPr>
            <a:endParaRPr lang="hr-HR" sz="1600" i="1" dirty="0" smtClean="0"/>
          </a:p>
          <a:p>
            <a:pPr marL="0" indent="0" algn="ctr">
              <a:spcBef>
                <a:spcPts val="0"/>
              </a:spcBef>
              <a:buNone/>
            </a:pPr>
            <a:endParaRPr lang="hr-HR" sz="1600" i="1" dirty="0"/>
          </a:p>
          <a:p>
            <a:pPr marL="0" indent="0" algn="ctr">
              <a:spcBef>
                <a:spcPts val="0"/>
              </a:spcBef>
              <a:buNone/>
            </a:pPr>
            <a:endParaRPr lang="hr-HR" sz="1600" i="1" dirty="0" smtClean="0"/>
          </a:p>
          <a:p>
            <a:pPr marL="0" indent="0" algn="ctr">
              <a:spcBef>
                <a:spcPts val="0"/>
              </a:spcBef>
              <a:buNone/>
            </a:pPr>
            <a:endParaRPr lang="hr-HR" sz="1600" i="1" dirty="0"/>
          </a:p>
          <a:p>
            <a:pPr marL="0" indent="0" algn="ctr">
              <a:spcBef>
                <a:spcPts val="0"/>
              </a:spcBef>
              <a:buNone/>
            </a:pPr>
            <a:endParaRPr lang="hr-HR" sz="1600" i="1" dirty="0" smtClean="0"/>
          </a:p>
          <a:p>
            <a:pPr marL="0" indent="0" algn="ctr">
              <a:spcBef>
                <a:spcPts val="0"/>
              </a:spcBef>
              <a:buNone/>
            </a:pPr>
            <a:r>
              <a:rPr lang="hr-HR" sz="1600" i="1" dirty="0" smtClean="0"/>
              <a:t>♪14</a:t>
            </a:r>
            <a:r>
              <a:rPr lang="hr-HR" sz="1600" i="1" dirty="0"/>
              <a:t>. Kada dođu smrtni </a:t>
            </a:r>
            <a:r>
              <a:rPr lang="hr-HR" sz="1600" i="1" dirty="0" err="1"/>
              <a:t>časi</a:t>
            </a:r>
            <a:r>
              <a:rPr lang="hr-HR" sz="1600" i="1" dirty="0"/>
              <a:t>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hr-HR" sz="1600" i="1" dirty="0"/>
              <a:t>Kriste, Bože, </a:t>
            </a:r>
            <a:r>
              <a:rPr lang="hr-HR" sz="1600" i="1" dirty="0" err="1"/>
              <a:t>nek</a:t>
            </a:r>
            <a:r>
              <a:rPr lang="hr-HR" sz="1600" i="1" dirty="0"/>
              <a:t> me spasi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hr-HR" sz="1600" i="1" dirty="0"/>
              <a:t>Majke tvoje zagovor.</a:t>
            </a: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111" y="1680632"/>
            <a:ext cx="5143500" cy="348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4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sz="5400" dirty="0" smtClean="0"/>
              <a:t>Isus je uskrsnuo</a:t>
            </a:r>
            <a:endParaRPr lang="hr-HR" sz="5400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716170"/>
          </a:xfrm>
        </p:spPr>
        <p:txBody>
          <a:bodyPr/>
          <a:lstStyle/>
          <a:p>
            <a:pPr algn="ctr"/>
            <a:r>
              <a:rPr lang="hr-HR" sz="1600" b="1" dirty="0">
                <a:solidFill>
                  <a:srgbClr val="7030A0"/>
                </a:solidFill>
              </a:rPr>
              <a:t>Klanjamo ti se Kriste i blagoslivljamo te</a:t>
            </a:r>
            <a:r>
              <a:rPr lang="hr-HR" sz="1600" b="1" dirty="0" smtClean="0">
                <a:solidFill>
                  <a:srgbClr val="7030A0"/>
                </a:solidFill>
              </a:rPr>
              <a:t>.</a:t>
            </a:r>
            <a:endParaRPr lang="hr-HR" sz="1600" b="1" dirty="0">
              <a:solidFill>
                <a:srgbClr val="7030A0"/>
              </a:solidFill>
            </a:endParaRPr>
          </a:p>
          <a:p>
            <a:pPr algn="ctr"/>
            <a:r>
              <a:rPr lang="hr-HR" sz="1800" b="1" dirty="0">
                <a:solidFill>
                  <a:srgbClr val="7030A0"/>
                </a:solidFill>
              </a:rPr>
              <a:t>JER SI PO SVOJEM SVETOM KRIŽU</a:t>
            </a:r>
          </a:p>
          <a:p>
            <a:pPr algn="ctr">
              <a:spcBef>
                <a:spcPts val="0"/>
              </a:spcBef>
            </a:pPr>
            <a:r>
              <a:rPr lang="hr-HR" sz="1800" b="1" dirty="0">
                <a:solidFill>
                  <a:srgbClr val="7030A0"/>
                </a:solidFill>
              </a:rPr>
              <a:t> OTKUPIO SVIJET.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1154954" y="3409122"/>
            <a:ext cx="4825158" cy="2610679"/>
          </a:xfrm>
        </p:spPr>
        <p:txBody>
          <a:bodyPr>
            <a:normAutofit lnSpcReduction="10000"/>
          </a:bodyPr>
          <a:lstStyle/>
          <a:p>
            <a:pPr algn="ctr"/>
            <a:r>
              <a:rPr lang="hr-HR" b="1" dirty="0" smtClean="0"/>
              <a:t>Isus je u grobu bio 3 dana, a </a:t>
            </a:r>
            <a:r>
              <a:rPr lang="hr-HR" b="1" smtClean="0"/>
              <a:t>na Uskrsnu </a:t>
            </a:r>
            <a:r>
              <a:rPr lang="hr-HR" b="1" dirty="0" smtClean="0"/>
              <a:t>nedjelju je uskrsno. Radosni smo, bojimo pisanice koje su simbol novoga života</a:t>
            </a:r>
          </a:p>
          <a:p>
            <a:pPr marL="0" indent="0" algn="ctr">
              <a:buNone/>
            </a:pPr>
            <a:r>
              <a:rPr lang="hr-HR" b="1" dirty="0"/>
              <a:t>Oče naš… Zdravo Marijo… Slava Ocu…</a:t>
            </a:r>
          </a:p>
          <a:p>
            <a:pPr marL="0" indent="0" algn="ctr">
              <a:buNone/>
            </a:pPr>
            <a:endParaRPr lang="hr-HR" b="1" dirty="0"/>
          </a:p>
          <a:p>
            <a:pPr marL="0" indent="0" algn="ctr">
              <a:buNone/>
            </a:pPr>
            <a:r>
              <a:rPr lang="hr-HR" b="1" dirty="0">
                <a:solidFill>
                  <a:srgbClr val="7030A0"/>
                </a:solidFill>
              </a:rPr>
              <a:t>Smiluj nam se Gospodine.</a:t>
            </a:r>
          </a:p>
          <a:p>
            <a:pPr marL="0" indent="0" algn="ctr">
              <a:buNone/>
            </a:pPr>
            <a:r>
              <a:rPr lang="hr-HR" b="1" dirty="0">
                <a:solidFill>
                  <a:srgbClr val="7030A0"/>
                </a:solidFill>
              </a:rPr>
              <a:t>SMILUJ NAM SE.</a:t>
            </a:r>
          </a:p>
          <a:p>
            <a:pPr algn="ctr"/>
            <a:endParaRPr lang="hr-HR" b="1" dirty="0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/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endParaRPr lang="hr-HR" sz="1600" i="1" dirty="0" smtClean="0"/>
          </a:p>
          <a:p>
            <a:pPr algn="ctr">
              <a:spcBef>
                <a:spcPts val="0"/>
              </a:spcBef>
            </a:pPr>
            <a:endParaRPr lang="hr-HR" sz="1600" i="1" dirty="0"/>
          </a:p>
          <a:p>
            <a:pPr algn="ctr">
              <a:spcBef>
                <a:spcPts val="0"/>
              </a:spcBef>
            </a:pPr>
            <a:endParaRPr lang="hr-HR" sz="1600" i="1" dirty="0" smtClean="0"/>
          </a:p>
          <a:p>
            <a:pPr algn="ctr">
              <a:spcBef>
                <a:spcPts val="0"/>
              </a:spcBef>
            </a:pPr>
            <a:endParaRPr lang="hr-HR" sz="1600" i="1" dirty="0" smtClean="0"/>
          </a:p>
          <a:p>
            <a:pPr algn="ctr">
              <a:spcBef>
                <a:spcPts val="0"/>
              </a:spcBef>
            </a:pPr>
            <a:endParaRPr lang="hr-HR" sz="1600" i="1" dirty="0"/>
          </a:p>
          <a:p>
            <a:pPr algn="ctr">
              <a:spcBef>
                <a:spcPts val="0"/>
              </a:spcBef>
            </a:pPr>
            <a:endParaRPr lang="hr-HR" sz="1600" i="1" dirty="0" smtClean="0"/>
          </a:p>
          <a:p>
            <a:pPr algn="ctr">
              <a:spcBef>
                <a:spcPts val="0"/>
              </a:spcBef>
            </a:pPr>
            <a:endParaRPr lang="hr-HR" sz="1600" i="1" dirty="0"/>
          </a:p>
          <a:p>
            <a:pPr algn="ctr">
              <a:spcBef>
                <a:spcPts val="0"/>
              </a:spcBef>
            </a:pPr>
            <a:endParaRPr lang="hr-HR" sz="1600" i="1" dirty="0" smtClean="0"/>
          </a:p>
          <a:p>
            <a:pPr marL="0" indent="0" algn="ctr">
              <a:spcBef>
                <a:spcPts val="0"/>
              </a:spcBef>
              <a:buNone/>
            </a:pPr>
            <a:r>
              <a:rPr lang="hr-HR" sz="1600" i="1" dirty="0" smtClean="0"/>
              <a:t>♪14</a:t>
            </a:r>
            <a:r>
              <a:rPr lang="hr-HR" sz="1600" i="1" dirty="0"/>
              <a:t>. Kad mi zemlja tijelo primi,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hr-HR" sz="1600" i="1" dirty="0"/>
              <a:t>dušu onda primi ti mi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hr-HR" sz="1600" i="1" dirty="0"/>
              <a:t>u nebeski blažen dvor.</a:t>
            </a:r>
          </a:p>
          <a:p>
            <a:pPr algn="ctr">
              <a:spcBef>
                <a:spcPts val="0"/>
              </a:spcBef>
            </a:pPr>
            <a:r>
              <a:rPr lang="hr-HR" sz="2000" b="1" i="1" dirty="0" smtClean="0"/>
              <a:t>♪ALELUJA</a:t>
            </a:r>
            <a:endParaRPr lang="hr-HR" sz="2000" b="1" i="1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712" y="1855753"/>
            <a:ext cx="5576889" cy="310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90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54954" y="595981"/>
            <a:ext cx="8761413" cy="1312332"/>
          </a:xfrm>
        </p:spPr>
        <p:txBody>
          <a:bodyPr/>
          <a:lstStyle/>
          <a:p>
            <a:r>
              <a:rPr lang="hr-HR" dirty="0" smtClean="0"/>
              <a:t>U IME OCA I SINA I DUHA SVETOGA. AMEN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r-HR" dirty="0" smtClean="0"/>
              <a:t>PISANA SLOVA ČITA UČITELJ/PREDVODITELJ</a:t>
            </a:r>
          </a:p>
          <a:p>
            <a:r>
              <a:rPr lang="hr-HR" dirty="0" smtClean="0"/>
              <a:t>TISKANA SLOVA ČITAJU UČENICI</a:t>
            </a:r>
          </a:p>
          <a:p>
            <a:r>
              <a:rPr lang="hr-HR" dirty="0" smtClean="0"/>
              <a:t>NA POČETKU SVAKE POSTAJE KLEKNEMO NA DESNO KOLJENO</a:t>
            </a:r>
          </a:p>
          <a:p>
            <a:r>
              <a:rPr lang="hr-HR" dirty="0" smtClean="0"/>
              <a:t>DVANAESTA POSTAJA SE MOŽE CIJELA PREKLEČATI</a:t>
            </a:r>
          </a:p>
          <a:p>
            <a:r>
              <a:rPr lang="hr-HR" dirty="0" smtClean="0"/>
              <a:t>KOD RIJEČI „SMILUJ NAM SE GOSPODINE” SKUPIMO DESNU ŠAKU I STAVINO NA </a:t>
            </a:r>
          </a:p>
          <a:p>
            <a:pPr marL="0" indent="0">
              <a:buNone/>
            </a:pPr>
            <a:r>
              <a:rPr lang="hr-HR" dirty="0" smtClean="0"/>
              <a:t>      SRCE TE POGNEMO GLAVU</a:t>
            </a:r>
          </a:p>
          <a:p>
            <a:pPr marL="0" indent="0" algn="ctr">
              <a:buNone/>
            </a:pPr>
            <a:endParaRPr lang="hr-HR" dirty="0"/>
          </a:p>
          <a:p>
            <a:pPr marL="0" indent="0" algn="ctr">
              <a:buNone/>
            </a:pPr>
            <a:r>
              <a:rPr lang="hr-HR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♪1</a:t>
            </a:r>
            <a:r>
              <a:rPr lang="hr-H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Stala </a:t>
            </a:r>
            <a:r>
              <a:rPr lang="hr-HR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plačuć</a:t>
            </a:r>
            <a:r>
              <a:rPr lang="hr-H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tužna mati,</a:t>
            </a:r>
          </a:p>
          <a:p>
            <a:pPr marL="0" indent="0" algn="ctr">
              <a:buNone/>
            </a:pPr>
            <a:r>
              <a:rPr lang="hr-H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gledala je kako pati</a:t>
            </a:r>
          </a:p>
          <a:p>
            <a:pPr marL="0" indent="0" algn="ctr">
              <a:buNone/>
            </a:pPr>
            <a:r>
              <a:rPr lang="hr-H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 joj na križ uzdignut.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05447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/>
              <a:t>1</a:t>
            </a:r>
            <a:r>
              <a:rPr lang="fi-FI" b="1" dirty="0" smtClean="0"/>
              <a:t>.</a:t>
            </a:r>
            <a:r>
              <a:rPr lang="hr-HR" b="1" dirty="0" smtClean="0"/>
              <a:t> Postaja - Isusa</a:t>
            </a:r>
            <a:r>
              <a:rPr lang="hr-HR" b="1" dirty="0"/>
              <a:t> </a:t>
            </a:r>
            <a:r>
              <a:rPr lang="hr-HR" b="1" dirty="0" smtClean="0"/>
              <a:t>osuđuju </a:t>
            </a:r>
            <a:r>
              <a:rPr lang="hr-HR" b="1" dirty="0"/>
              <a:t>na smrt</a:t>
            </a:r>
            <a:br>
              <a:rPr lang="hr-HR" b="1" dirty="0"/>
            </a:br>
            <a:endParaRPr lang="hr-HR" b="1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05070" y="2603500"/>
            <a:ext cx="5175041" cy="775804"/>
          </a:xfrm>
        </p:spPr>
        <p:txBody>
          <a:bodyPr/>
          <a:lstStyle/>
          <a:p>
            <a:pPr algn="ctr"/>
            <a:endParaRPr lang="hr-HR" sz="1600" b="1" dirty="0" smtClean="0">
              <a:solidFill>
                <a:srgbClr val="7030A0"/>
              </a:solidFill>
            </a:endParaRPr>
          </a:p>
          <a:p>
            <a:pPr algn="ctr"/>
            <a:endParaRPr lang="hr-HR" sz="1600" b="1" dirty="0">
              <a:solidFill>
                <a:srgbClr val="7030A0"/>
              </a:solidFill>
            </a:endParaRPr>
          </a:p>
          <a:p>
            <a:pPr algn="ctr"/>
            <a:endParaRPr lang="hr-HR" sz="1600" b="1" dirty="0" smtClean="0">
              <a:solidFill>
                <a:srgbClr val="7030A0"/>
              </a:solidFill>
            </a:endParaRPr>
          </a:p>
          <a:p>
            <a:pPr algn="ctr"/>
            <a:endParaRPr lang="hr-HR" sz="1600" b="1" dirty="0">
              <a:solidFill>
                <a:srgbClr val="7030A0"/>
              </a:solidFill>
            </a:endParaRPr>
          </a:p>
          <a:p>
            <a:pPr algn="ctr"/>
            <a:endParaRPr lang="hr-HR" sz="1600" b="1" dirty="0" smtClean="0">
              <a:solidFill>
                <a:srgbClr val="7030A0"/>
              </a:solidFill>
            </a:endParaRPr>
          </a:p>
          <a:p>
            <a:pPr algn="ctr"/>
            <a:endParaRPr lang="hr-HR" sz="1600" b="1" dirty="0">
              <a:solidFill>
                <a:srgbClr val="7030A0"/>
              </a:solidFill>
            </a:endParaRPr>
          </a:p>
          <a:p>
            <a:pPr algn="ctr"/>
            <a:endParaRPr lang="hr-HR" sz="1600" b="1" dirty="0" smtClean="0">
              <a:solidFill>
                <a:srgbClr val="7030A0"/>
              </a:solidFill>
            </a:endParaRPr>
          </a:p>
          <a:p>
            <a:pPr algn="ctr"/>
            <a:r>
              <a:rPr lang="hr-HR" sz="1600" b="1" dirty="0" smtClean="0">
                <a:solidFill>
                  <a:srgbClr val="7030A0"/>
                </a:solidFill>
              </a:rPr>
              <a:t>Klanjamo </a:t>
            </a:r>
            <a:r>
              <a:rPr lang="hr-HR" sz="1600" b="1" dirty="0">
                <a:solidFill>
                  <a:srgbClr val="7030A0"/>
                </a:solidFill>
              </a:rPr>
              <a:t>ti se Kriste i blagoslivljamo te.</a:t>
            </a:r>
          </a:p>
          <a:p>
            <a:pPr algn="ctr"/>
            <a:r>
              <a:rPr lang="hr-HR" sz="1800" b="1" dirty="0">
                <a:solidFill>
                  <a:srgbClr val="7030A0"/>
                </a:solidFill>
              </a:rPr>
              <a:t>JER SI PO SVOJEM SVETOM </a:t>
            </a:r>
            <a:r>
              <a:rPr lang="hr-HR" sz="1800" b="1" dirty="0" smtClean="0">
                <a:solidFill>
                  <a:srgbClr val="7030A0"/>
                </a:solidFill>
              </a:rPr>
              <a:t>KRIŽU</a:t>
            </a:r>
          </a:p>
          <a:p>
            <a:pPr algn="ctr">
              <a:spcBef>
                <a:spcPts val="0"/>
              </a:spcBef>
            </a:pPr>
            <a:r>
              <a:rPr lang="hr-HR" sz="1800" b="1" dirty="0" smtClean="0">
                <a:solidFill>
                  <a:srgbClr val="7030A0"/>
                </a:solidFill>
              </a:rPr>
              <a:t> </a:t>
            </a:r>
            <a:r>
              <a:rPr lang="hr-HR" sz="1800" b="1" dirty="0">
                <a:solidFill>
                  <a:srgbClr val="7030A0"/>
                </a:solidFill>
              </a:rPr>
              <a:t>OTKUPIO SVIJET</a:t>
            </a:r>
            <a:r>
              <a:rPr lang="hr-HR" sz="1800" b="1" dirty="0" smtClean="0">
                <a:solidFill>
                  <a:srgbClr val="7030A0"/>
                </a:solidFill>
              </a:rPr>
              <a:t>.</a:t>
            </a:r>
            <a:endParaRPr lang="hr-HR" sz="1800" b="1" dirty="0">
              <a:solidFill>
                <a:srgbClr val="7030A0"/>
              </a:solidFill>
            </a:endParaRP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05070" y="3179762"/>
            <a:ext cx="5175042" cy="284003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hr-HR" b="1" dirty="0" smtClean="0"/>
          </a:p>
          <a:p>
            <a:pPr marL="0" indent="0" algn="ctr">
              <a:buNone/>
            </a:pPr>
            <a:r>
              <a:rPr lang="hr-HR" b="1" dirty="0" smtClean="0"/>
              <a:t>U </a:t>
            </a:r>
            <a:r>
              <a:rPr lang="hr-HR" b="1" dirty="0"/>
              <a:t>ranu zoru na Veliki petak Isus je izdan poljupcem, uhvaćen je i osuđen na smrt</a:t>
            </a:r>
            <a:r>
              <a:rPr lang="hr-HR" b="1" dirty="0" smtClean="0"/>
              <a:t>.</a:t>
            </a:r>
          </a:p>
          <a:p>
            <a:pPr marL="0" indent="0" algn="ctr">
              <a:buNone/>
            </a:pPr>
            <a:endParaRPr lang="hr-HR" b="1" dirty="0"/>
          </a:p>
          <a:p>
            <a:pPr marL="0" indent="0" algn="ctr">
              <a:buNone/>
            </a:pPr>
            <a:r>
              <a:rPr lang="hr-HR" b="1" dirty="0" smtClean="0"/>
              <a:t>Oče naš… Zdravo Marijo… Slava </a:t>
            </a:r>
            <a:r>
              <a:rPr lang="hr-HR" b="1" dirty="0"/>
              <a:t>Ocu</a:t>
            </a:r>
            <a:r>
              <a:rPr lang="hr-HR" b="1" dirty="0" smtClean="0"/>
              <a:t>…</a:t>
            </a:r>
          </a:p>
          <a:p>
            <a:pPr marL="0" indent="0" algn="ctr">
              <a:buNone/>
            </a:pPr>
            <a:endParaRPr lang="hr-HR" b="1" dirty="0"/>
          </a:p>
          <a:p>
            <a:pPr marL="0" indent="0" algn="ctr">
              <a:buNone/>
            </a:pPr>
            <a:r>
              <a:rPr lang="hr-HR" b="1" dirty="0" smtClean="0">
                <a:solidFill>
                  <a:srgbClr val="7030A0"/>
                </a:solidFill>
              </a:rPr>
              <a:t>Smiluj </a:t>
            </a:r>
            <a:r>
              <a:rPr lang="hr-HR" b="1" dirty="0">
                <a:solidFill>
                  <a:srgbClr val="7030A0"/>
                </a:solidFill>
              </a:rPr>
              <a:t>nam se </a:t>
            </a:r>
            <a:r>
              <a:rPr lang="hr-HR" b="1" dirty="0" smtClean="0">
                <a:solidFill>
                  <a:srgbClr val="7030A0"/>
                </a:solidFill>
              </a:rPr>
              <a:t>Gospodine.</a:t>
            </a:r>
            <a:endParaRPr lang="hr-HR" b="1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hr-HR" b="1" dirty="0">
                <a:solidFill>
                  <a:srgbClr val="7030A0"/>
                </a:solidFill>
              </a:rPr>
              <a:t>SMILUJ NAM </a:t>
            </a:r>
            <a:r>
              <a:rPr lang="hr-HR" b="1" dirty="0" smtClean="0">
                <a:solidFill>
                  <a:srgbClr val="7030A0"/>
                </a:solidFill>
              </a:rPr>
              <a:t>SE.</a:t>
            </a:r>
            <a:endParaRPr lang="hr-HR" b="1" dirty="0">
              <a:solidFill>
                <a:srgbClr val="7030A0"/>
              </a:solidFill>
            </a:endParaRP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5062263" cy="576262"/>
          </a:xfrm>
        </p:spPr>
        <p:txBody>
          <a:bodyPr/>
          <a:lstStyle/>
          <a:p>
            <a:endParaRPr lang="hr-HR" sz="1600" b="1" dirty="0"/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hr-HR" sz="1600" dirty="0" smtClean="0"/>
          </a:p>
          <a:p>
            <a:pPr marL="0" indent="0">
              <a:spcBef>
                <a:spcPts val="0"/>
              </a:spcBef>
              <a:buNone/>
            </a:pPr>
            <a:endParaRPr lang="hr-HR" sz="1600" dirty="0"/>
          </a:p>
          <a:p>
            <a:pPr marL="0" indent="0">
              <a:spcBef>
                <a:spcPts val="0"/>
              </a:spcBef>
              <a:buNone/>
            </a:pPr>
            <a:endParaRPr lang="hr-HR" sz="1600" dirty="0" smtClean="0"/>
          </a:p>
          <a:p>
            <a:pPr marL="0" indent="0">
              <a:spcBef>
                <a:spcPts val="0"/>
              </a:spcBef>
              <a:buNone/>
            </a:pPr>
            <a:endParaRPr lang="hr-HR" sz="1600" dirty="0"/>
          </a:p>
          <a:p>
            <a:pPr marL="0" indent="0">
              <a:spcBef>
                <a:spcPts val="0"/>
              </a:spcBef>
              <a:buNone/>
            </a:pPr>
            <a:endParaRPr lang="hr-HR" sz="1600" dirty="0" smtClean="0"/>
          </a:p>
          <a:p>
            <a:pPr marL="0" indent="0">
              <a:spcBef>
                <a:spcPts val="0"/>
              </a:spcBef>
              <a:buNone/>
            </a:pPr>
            <a:endParaRPr lang="hr-HR" sz="1600" dirty="0"/>
          </a:p>
          <a:p>
            <a:pPr marL="0" indent="0">
              <a:spcBef>
                <a:spcPts val="0"/>
              </a:spcBef>
              <a:buNone/>
            </a:pPr>
            <a:endParaRPr lang="hr-HR" sz="1600" dirty="0" smtClean="0"/>
          </a:p>
          <a:p>
            <a:pPr marL="0" indent="0" algn="ctr">
              <a:spcBef>
                <a:spcPts val="0"/>
              </a:spcBef>
              <a:buNone/>
            </a:pPr>
            <a:endParaRPr lang="hr-HR" sz="1600" dirty="0"/>
          </a:p>
          <a:p>
            <a:pPr marL="0" indent="0" algn="ctr">
              <a:spcBef>
                <a:spcPts val="0"/>
              </a:spcBef>
              <a:buNone/>
            </a:pPr>
            <a:r>
              <a:rPr lang="hr-HR" sz="1600" i="1" dirty="0" smtClean="0"/>
              <a:t>♪1</a:t>
            </a:r>
            <a:r>
              <a:rPr lang="hr-HR" sz="1600" i="1" dirty="0"/>
              <a:t>. Dušom njenom </a:t>
            </a:r>
            <a:r>
              <a:rPr lang="hr-HR" sz="1600" i="1" dirty="0" err="1"/>
              <a:t>razboljenom</a:t>
            </a:r>
            <a:r>
              <a:rPr lang="hr-HR" sz="1600" i="1" dirty="0"/>
              <a:t>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hr-HR" sz="1600" i="1" dirty="0"/>
              <a:t>rastuženom, ražaljenom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hr-HR" sz="1600" i="1" dirty="0"/>
              <a:t>prolazio mač je ljut.</a:t>
            </a: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306954" y="1378045"/>
            <a:ext cx="4865778" cy="368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79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2. </a:t>
            </a:r>
            <a:r>
              <a:rPr lang="hr-HR" dirty="0" smtClean="0"/>
              <a:t>Postaja - </a:t>
            </a:r>
            <a:r>
              <a:rPr lang="fi-FI" b="1" dirty="0" smtClean="0"/>
              <a:t>Isus </a:t>
            </a:r>
            <a:r>
              <a:rPr lang="fi-FI" b="1" dirty="0"/>
              <a:t>prima na se </a:t>
            </a:r>
            <a:r>
              <a:rPr lang="fi-FI" b="1" dirty="0" smtClean="0"/>
              <a:t>križ</a:t>
            </a:r>
            <a:endParaRPr lang="fi-FI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98972" y="2592905"/>
            <a:ext cx="5534080" cy="796338"/>
          </a:xfrm>
        </p:spPr>
        <p:txBody>
          <a:bodyPr/>
          <a:lstStyle/>
          <a:p>
            <a:pPr algn="ctr"/>
            <a:r>
              <a:rPr lang="hr-HR" sz="1600" b="1" dirty="0">
                <a:solidFill>
                  <a:srgbClr val="7030A0"/>
                </a:solidFill>
              </a:rPr>
              <a:t>Klanjamo ti se Kriste i blagoslivljamo te.</a:t>
            </a:r>
          </a:p>
          <a:p>
            <a:pPr algn="ctr"/>
            <a:r>
              <a:rPr lang="hr-HR" sz="1800" b="1" dirty="0" smtClean="0">
                <a:solidFill>
                  <a:srgbClr val="7030A0"/>
                </a:solidFill>
              </a:rPr>
              <a:t>JER SI PO SVOJEM SVETOM KRIŽU </a:t>
            </a:r>
          </a:p>
          <a:p>
            <a:pPr algn="ctr">
              <a:spcBef>
                <a:spcPts val="0"/>
              </a:spcBef>
            </a:pPr>
            <a:r>
              <a:rPr lang="hr-HR" sz="1800" b="1" dirty="0" smtClean="0">
                <a:solidFill>
                  <a:srgbClr val="7030A0"/>
                </a:solidFill>
              </a:rPr>
              <a:t>OTKUPIO SVIJET.</a:t>
            </a:r>
            <a:endParaRPr lang="hr-HR" sz="1800" b="1" dirty="0">
              <a:solidFill>
                <a:srgbClr val="7030A0"/>
              </a:solidFill>
            </a:endParaRP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725557" y="3209579"/>
            <a:ext cx="4598572" cy="2840039"/>
          </a:xfrm>
        </p:spPr>
        <p:txBody>
          <a:bodyPr>
            <a:normAutofit lnSpcReduction="10000"/>
          </a:bodyPr>
          <a:lstStyle/>
          <a:p>
            <a:pPr algn="ctr"/>
            <a:endParaRPr lang="hr-HR" dirty="0" smtClean="0"/>
          </a:p>
          <a:p>
            <a:pPr algn="ctr"/>
            <a:r>
              <a:rPr lang="hr-HR" b="1" dirty="0" smtClean="0"/>
              <a:t>Isus se nije bunio, zagrlio je teški križ i krenuo na križni put Jeruzalemom.</a:t>
            </a:r>
          </a:p>
          <a:p>
            <a:pPr algn="ctr"/>
            <a:endParaRPr lang="hr-HR" b="1" dirty="0"/>
          </a:p>
          <a:p>
            <a:pPr marL="0" indent="0" algn="ctr">
              <a:buNone/>
            </a:pPr>
            <a:r>
              <a:rPr lang="hr-HR" b="1" dirty="0"/>
              <a:t>Oče naš… Zdravo Marijo… Slava Ocu…</a:t>
            </a:r>
          </a:p>
          <a:p>
            <a:pPr marL="0" indent="0" algn="ctr">
              <a:buNone/>
            </a:pPr>
            <a:endParaRPr lang="hr-HR" b="1" dirty="0"/>
          </a:p>
          <a:p>
            <a:pPr marL="0" indent="0" algn="ctr">
              <a:buNone/>
            </a:pPr>
            <a:r>
              <a:rPr lang="hr-HR" b="1" dirty="0">
                <a:solidFill>
                  <a:srgbClr val="7030A0"/>
                </a:solidFill>
              </a:rPr>
              <a:t>Smiluj nam se Gospodine.</a:t>
            </a:r>
          </a:p>
          <a:p>
            <a:pPr marL="0" indent="0" algn="ctr">
              <a:buNone/>
            </a:pPr>
            <a:r>
              <a:rPr lang="hr-HR" b="1" dirty="0">
                <a:solidFill>
                  <a:srgbClr val="7030A0"/>
                </a:solidFill>
              </a:rPr>
              <a:t>SMILUJ NAM SE.</a:t>
            </a:r>
          </a:p>
          <a:p>
            <a:endParaRPr lang="hr-HR" b="1" dirty="0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208712" y="3189701"/>
            <a:ext cx="4825159" cy="2840039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endParaRPr lang="hr-HR" dirty="0" smtClean="0"/>
          </a:p>
          <a:p>
            <a:pPr marL="0" indent="0" algn="ctr">
              <a:spcBef>
                <a:spcPts val="0"/>
              </a:spcBef>
              <a:buNone/>
            </a:pPr>
            <a:endParaRPr lang="hr-HR" dirty="0"/>
          </a:p>
          <a:p>
            <a:pPr marL="0" indent="0" algn="ctr">
              <a:spcBef>
                <a:spcPts val="0"/>
              </a:spcBef>
              <a:buNone/>
            </a:pPr>
            <a:endParaRPr lang="hr-HR" dirty="0" smtClean="0"/>
          </a:p>
          <a:p>
            <a:pPr marL="0" indent="0" algn="ctr">
              <a:spcBef>
                <a:spcPts val="0"/>
              </a:spcBef>
              <a:buNone/>
            </a:pPr>
            <a:endParaRPr lang="hr-HR" dirty="0"/>
          </a:p>
          <a:p>
            <a:pPr marL="0" indent="0" algn="ctr">
              <a:spcBef>
                <a:spcPts val="0"/>
              </a:spcBef>
              <a:buNone/>
            </a:pPr>
            <a:endParaRPr lang="hr-HR" dirty="0" smtClean="0"/>
          </a:p>
          <a:p>
            <a:pPr marL="0" indent="0" algn="ctr">
              <a:spcBef>
                <a:spcPts val="0"/>
              </a:spcBef>
              <a:buNone/>
            </a:pPr>
            <a:endParaRPr lang="hr-HR" dirty="0"/>
          </a:p>
          <a:p>
            <a:pPr marL="0" indent="0" algn="ctr">
              <a:spcBef>
                <a:spcPts val="0"/>
              </a:spcBef>
              <a:buNone/>
            </a:pPr>
            <a:endParaRPr lang="hr-HR" dirty="0" smtClean="0"/>
          </a:p>
          <a:p>
            <a:pPr marL="0" indent="0" algn="ctr">
              <a:spcBef>
                <a:spcPts val="0"/>
              </a:spcBef>
              <a:buNone/>
            </a:pPr>
            <a:r>
              <a:rPr lang="hr-HR" sz="1600" i="1" dirty="0"/>
              <a:t>♪</a:t>
            </a:r>
            <a:r>
              <a:rPr lang="hr-HR" sz="1600" i="1" dirty="0" smtClean="0"/>
              <a:t>2</a:t>
            </a:r>
            <a:r>
              <a:rPr lang="hr-HR" sz="1600" i="1" dirty="0"/>
              <a:t>. O, koliko ucviljena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hr-HR" sz="1600" i="1" dirty="0"/>
              <a:t>bješe ona uzvišena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hr-HR" sz="1600" i="1" dirty="0"/>
              <a:t>Majka Sina jedinog!</a:t>
            </a: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08712" y="1615109"/>
            <a:ext cx="4787777" cy="354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20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9390463" cy="706964"/>
          </a:xfrm>
        </p:spPr>
        <p:txBody>
          <a:bodyPr/>
          <a:lstStyle/>
          <a:p>
            <a:r>
              <a:rPr lang="hr-HR" dirty="0" smtClean="0"/>
              <a:t>3. Postaja – Isus pada prvi put pod križem</a:t>
            </a:r>
            <a:endParaRPr lang="hr-HR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55984" y="2266122"/>
            <a:ext cx="5324128" cy="1093304"/>
          </a:xfrm>
        </p:spPr>
        <p:txBody>
          <a:bodyPr/>
          <a:lstStyle/>
          <a:p>
            <a:pPr algn="ctr"/>
            <a:r>
              <a:rPr lang="hr-HR" sz="1600" b="1" dirty="0">
                <a:solidFill>
                  <a:srgbClr val="7030A0"/>
                </a:solidFill>
              </a:rPr>
              <a:t>Klanjamo ti se Kriste i blagoslivljamo te.</a:t>
            </a:r>
          </a:p>
          <a:p>
            <a:pPr algn="ctr"/>
            <a:r>
              <a:rPr lang="hr-HR" sz="1800" b="1" dirty="0">
                <a:solidFill>
                  <a:srgbClr val="7030A0"/>
                </a:solidFill>
              </a:rPr>
              <a:t>JER SI PO SVOJEM SVETOM KRIŽU </a:t>
            </a:r>
            <a:endParaRPr lang="hr-HR" sz="1800" b="1" dirty="0" smtClean="0">
              <a:solidFill>
                <a:srgbClr val="7030A0"/>
              </a:solidFill>
            </a:endParaRPr>
          </a:p>
          <a:p>
            <a:pPr algn="ctr">
              <a:spcBef>
                <a:spcPts val="0"/>
              </a:spcBef>
            </a:pPr>
            <a:r>
              <a:rPr lang="hr-HR" sz="1800" b="1" dirty="0" smtClean="0">
                <a:solidFill>
                  <a:srgbClr val="7030A0"/>
                </a:solidFill>
              </a:rPr>
              <a:t>OTKUPIO </a:t>
            </a:r>
            <a:r>
              <a:rPr lang="hr-HR" sz="1800" b="1" dirty="0">
                <a:solidFill>
                  <a:srgbClr val="7030A0"/>
                </a:solidFill>
              </a:rPr>
              <a:t>SVIJET</a:t>
            </a:r>
            <a:endParaRPr lang="hr-HR" sz="1800" dirty="0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55984" y="3179762"/>
            <a:ext cx="5324128" cy="2840039"/>
          </a:xfrm>
        </p:spPr>
        <p:txBody>
          <a:bodyPr>
            <a:normAutofit lnSpcReduction="10000"/>
          </a:bodyPr>
          <a:lstStyle/>
          <a:p>
            <a:pPr algn="ctr"/>
            <a:endParaRPr lang="hr-HR" b="1" dirty="0" smtClean="0"/>
          </a:p>
          <a:p>
            <a:pPr algn="ctr"/>
            <a:r>
              <a:rPr lang="hr-HR" b="1" dirty="0" smtClean="0"/>
              <a:t>Umoran je Isus, težak je križ, pao je, ali ne odustaje, ustaje i nastavlja dalje.</a:t>
            </a:r>
          </a:p>
          <a:p>
            <a:endParaRPr lang="hr-HR" dirty="0" smtClean="0"/>
          </a:p>
          <a:p>
            <a:pPr marL="0" indent="0" algn="ctr">
              <a:buNone/>
            </a:pPr>
            <a:r>
              <a:rPr lang="hr-HR" b="1" dirty="0"/>
              <a:t>Oče naš… Zdravo Marijo… Slava Ocu…</a:t>
            </a:r>
          </a:p>
          <a:p>
            <a:pPr marL="0" indent="0" algn="ctr">
              <a:buNone/>
            </a:pPr>
            <a:endParaRPr lang="hr-HR" b="1" dirty="0"/>
          </a:p>
          <a:p>
            <a:pPr marL="0" indent="0" algn="ctr">
              <a:buNone/>
            </a:pPr>
            <a:r>
              <a:rPr lang="hr-HR" b="1" dirty="0">
                <a:solidFill>
                  <a:srgbClr val="7030A0"/>
                </a:solidFill>
              </a:rPr>
              <a:t>Smiluj nam se Gospodine.</a:t>
            </a:r>
          </a:p>
          <a:p>
            <a:pPr marL="0" indent="0" algn="ctr">
              <a:buNone/>
            </a:pPr>
            <a:r>
              <a:rPr lang="hr-HR" b="1" dirty="0">
                <a:solidFill>
                  <a:srgbClr val="7030A0"/>
                </a:solidFill>
              </a:rPr>
              <a:t>SMILUJ NAM SE.</a:t>
            </a:r>
          </a:p>
          <a:p>
            <a:endParaRPr lang="hr-HR" dirty="0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hr-HR" sz="16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hr-HR" sz="1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hr-HR" sz="16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hr-HR" sz="16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hr-HR" sz="1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hr-HR" sz="16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hr-HR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♪3</a:t>
            </a:r>
            <a:r>
              <a:rPr lang="hr-HR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Bol bolova sve to ljući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hr-HR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blaga Mati </a:t>
            </a:r>
            <a:r>
              <a:rPr lang="hr-HR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gledajući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hr-HR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muke slavnog Sina svog.</a:t>
            </a:r>
            <a:endParaRPr lang="hr-HR" sz="1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08712" y="1570381"/>
            <a:ext cx="4714390" cy="349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27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9878917" cy="706964"/>
          </a:xfrm>
        </p:spPr>
        <p:txBody>
          <a:bodyPr/>
          <a:lstStyle/>
          <a:p>
            <a:r>
              <a:rPr lang="hr-HR" dirty="0" smtClean="0"/>
              <a:t>4. Postaja – Isus susreće svoju žalosnu majku</a:t>
            </a:r>
            <a:endParaRPr lang="hr-HR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576470" y="2295939"/>
            <a:ext cx="5403641" cy="1033670"/>
          </a:xfrm>
        </p:spPr>
        <p:txBody>
          <a:bodyPr/>
          <a:lstStyle/>
          <a:p>
            <a:pPr algn="ctr"/>
            <a:r>
              <a:rPr lang="hr-HR" sz="1600" b="1" dirty="0">
                <a:solidFill>
                  <a:srgbClr val="7030A0"/>
                </a:solidFill>
              </a:rPr>
              <a:t>Klanjamo ti se Kriste i blagoslivljamo te.</a:t>
            </a:r>
          </a:p>
          <a:p>
            <a:pPr algn="ctr"/>
            <a:r>
              <a:rPr lang="hr-HR" sz="1800" b="1" dirty="0">
                <a:solidFill>
                  <a:srgbClr val="7030A0"/>
                </a:solidFill>
              </a:rPr>
              <a:t>JER SI PO SVOJEM SVETOM KRIŽU </a:t>
            </a:r>
            <a:endParaRPr lang="hr-HR" sz="1800" b="1" dirty="0" smtClean="0">
              <a:solidFill>
                <a:srgbClr val="7030A0"/>
              </a:solidFill>
            </a:endParaRPr>
          </a:p>
          <a:p>
            <a:pPr algn="ctr">
              <a:spcBef>
                <a:spcPts val="0"/>
              </a:spcBef>
            </a:pPr>
            <a:r>
              <a:rPr lang="hr-HR" sz="1800" b="1" dirty="0" smtClean="0">
                <a:solidFill>
                  <a:srgbClr val="7030A0"/>
                </a:solidFill>
              </a:rPr>
              <a:t>OTKUPIO </a:t>
            </a:r>
            <a:r>
              <a:rPr lang="hr-HR" sz="1800" b="1" dirty="0">
                <a:solidFill>
                  <a:srgbClr val="7030A0"/>
                </a:solidFill>
              </a:rPr>
              <a:t>SVIJET</a:t>
            </a:r>
            <a:endParaRPr lang="hr-HR" sz="1800" dirty="0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hr-HR" b="1" dirty="0" smtClean="0"/>
          </a:p>
          <a:p>
            <a:pPr marL="0" indent="0" algn="ctr">
              <a:buNone/>
            </a:pPr>
            <a:r>
              <a:rPr lang="hr-HR" b="1" dirty="0" smtClean="0"/>
              <a:t>Na križnom putu Isus susreće svoju majku Mariju. Žalosna je, grli ga, ljubi ga, pokušava ga utješiti.</a:t>
            </a:r>
          </a:p>
          <a:p>
            <a:pPr marL="0" indent="0" algn="ctr">
              <a:buNone/>
            </a:pPr>
            <a:r>
              <a:rPr lang="hr-HR" b="1" dirty="0" smtClean="0"/>
              <a:t>Oče </a:t>
            </a:r>
            <a:r>
              <a:rPr lang="hr-HR" b="1" dirty="0"/>
              <a:t>naš… Zdravo Marijo… Slava Ocu…</a:t>
            </a:r>
          </a:p>
          <a:p>
            <a:pPr marL="0" indent="0" algn="ctr">
              <a:buNone/>
            </a:pPr>
            <a:endParaRPr lang="hr-HR" b="1" dirty="0"/>
          </a:p>
          <a:p>
            <a:pPr marL="0" indent="0" algn="ctr">
              <a:buNone/>
            </a:pPr>
            <a:r>
              <a:rPr lang="hr-HR" b="1" dirty="0">
                <a:solidFill>
                  <a:srgbClr val="7030A0"/>
                </a:solidFill>
              </a:rPr>
              <a:t>Smiluj nam se Gospodine.</a:t>
            </a:r>
          </a:p>
          <a:p>
            <a:pPr marL="0" indent="0" algn="ctr">
              <a:buNone/>
            </a:pPr>
            <a:r>
              <a:rPr lang="hr-HR" b="1" dirty="0">
                <a:solidFill>
                  <a:srgbClr val="7030A0"/>
                </a:solidFill>
              </a:rPr>
              <a:t>SMILUJ NAM SE.</a:t>
            </a:r>
          </a:p>
          <a:p>
            <a:endParaRPr lang="hr-HR" dirty="0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spcBef>
                <a:spcPts val="0"/>
              </a:spcBef>
              <a:buNone/>
            </a:pPr>
            <a:endParaRPr lang="hr-HR" sz="1600" i="1" dirty="0" smtClean="0"/>
          </a:p>
          <a:p>
            <a:pPr marL="0" indent="0" algn="ctr">
              <a:spcBef>
                <a:spcPts val="0"/>
              </a:spcBef>
              <a:buNone/>
            </a:pPr>
            <a:endParaRPr lang="hr-HR" sz="1600" i="1" dirty="0"/>
          </a:p>
          <a:p>
            <a:pPr marL="0" indent="0" algn="ctr">
              <a:spcBef>
                <a:spcPts val="0"/>
              </a:spcBef>
              <a:buNone/>
            </a:pPr>
            <a:endParaRPr lang="hr-HR" sz="1600" i="1" dirty="0" smtClean="0"/>
          </a:p>
          <a:p>
            <a:pPr marL="0" indent="0" algn="ctr">
              <a:spcBef>
                <a:spcPts val="0"/>
              </a:spcBef>
              <a:buNone/>
            </a:pPr>
            <a:endParaRPr lang="hr-HR" sz="1600" i="1" dirty="0"/>
          </a:p>
          <a:p>
            <a:pPr marL="0" indent="0" algn="ctr">
              <a:spcBef>
                <a:spcPts val="0"/>
              </a:spcBef>
              <a:buNone/>
            </a:pPr>
            <a:endParaRPr lang="hr-HR" sz="1600" i="1" dirty="0" smtClean="0"/>
          </a:p>
          <a:p>
            <a:pPr marL="0" indent="0" algn="ctr">
              <a:spcBef>
                <a:spcPts val="0"/>
              </a:spcBef>
              <a:buNone/>
            </a:pPr>
            <a:endParaRPr lang="hr-HR" sz="1600" i="1" dirty="0"/>
          </a:p>
          <a:p>
            <a:pPr marL="0" indent="0" algn="ctr">
              <a:spcBef>
                <a:spcPts val="0"/>
              </a:spcBef>
              <a:buNone/>
            </a:pPr>
            <a:endParaRPr lang="hr-HR" sz="1600" i="1" dirty="0" smtClean="0"/>
          </a:p>
          <a:p>
            <a:pPr marL="0" indent="0" algn="ctr">
              <a:spcBef>
                <a:spcPts val="0"/>
              </a:spcBef>
              <a:buNone/>
            </a:pPr>
            <a:endParaRPr lang="hr-HR" sz="1600" i="1" dirty="0"/>
          </a:p>
          <a:p>
            <a:pPr marL="0" indent="0" algn="ctr">
              <a:spcBef>
                <a:spcPts val="0"/>
              </a:spcBef>
              <a:buNone/>
            </a:pPr>
            <a:endParaRPr lang="hr-HR" sz="1600" i="1" dirty="0" smtClean="0"/>
          </a:p>
          <a:p>
            <a:pPr marL="0" indent="0" algn="ctr">
              <a:spcBef>
                <a:spcPts val="0"/>
              </a:spcBef>
              <a:buNone/>
            </a:pPr>
            <a:r>
              <a:rPr lang="hr-HR" sz="1600" i="1" dirty="0" smtClean="0"/>
              <a:t>♪4</a:t>
            </a:r>
            <a:r>
              <a:rPr lang="hr-HR" sz="1600" i="1" dirty="0"/>
              <a:t>. Koji čovjek ne bi </a:t>
            </a:r>
            <a:r>
              <a:rPr lang="hr-HR" sz="1600" i="1" dirty="0" err="1"/>
              <a:t>plako</a:t>
            </a:r>
            <a:endParaRPr lang="hr-HR" sz="1600" i="1" dirty="0"/>
          </a:p>
          <a:p>
            <a:pPr marL="0" indent="0" algn="ctr">
              <a:spcBef>
                <a:spcPts val="0"/>
              </a:spcBef>
              <a:buNone/>
            </a:pPr>
            <a:r>
              <a:rPr lang="hr-HR" sz="1600" i="1" dirty="0"/>
              <a:t>Majku Božju </a:t>
            </a:r>
            <a:r>
              <a:rPr lang="hr-HR" sz="1600" i="1" dirty="0" err="1"/>
              <a:t>videć</a:t>
            </a:r>
            <a:r>
              <a:rPr lang="hr-HR" sz="1600" i="1" dirty="0"/>
              <a:t> tako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hr-HR" sz="1600" i="1" dirty="0"/>
              <a:t>u tjeskobi tolikoj!?</a:t>
            </a: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94412" y="1627433"/>
            <a:ext cx="5143500" cy="340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98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16836" y="973668"/>
            <a:ext cx="11191460" cy="706964"/>
          </a:xfrm>
        </p:spPr>
        <p:txBody>
          <a:bodyPr/>
          <a:lstStyle/>
          <a:p>
            <a:r>
              <a:rPr lang="hr-HR" dirty="0" smtClean="0"/>
              <a:t>5. Postaja – Šimun </a:t>
            </a:r>
            <a:r>
              <a:rPr lang="hr-HR" dirty="0" err="1" smtClean="0"/>
              <a:t>Cirenac</a:t>
            </a:r>
            <a:r>
              <a:rPr lang="hr-HR" dirty="0" smtClean="0"/>
              <a:t> pomaže Isusu nositi križ</a:t>
            </a:r>
            <a:endParaRPr lang="hr-HR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516836" y="2126422"/>
            <a:ext cx="5463275" cy="1172817"/>
          </a:xfrm>
        </p:spPr>
        <p:txBody>
          <a:bodyPr/>
          <a:lstStyle/>
          <a:p>
            <a:pPr algn="ctr"/>
            <a:r>
              <a:rPr lang="hr-HR" sz="1600" b="1" dirty="0">
                <a:solidFill>
                  <a:srgbClr val="7030A0"/>
                </a:solidFill>
              </a:rPr>
              <a:t>Klanjamo ti se Kriste i blagoslivljamo te.</a:t>
            </a:r>
          </a:p>
          <a:p>
            <a:pPr algn="ctr"/>
            <a:r>
              <a:rPr lang="hr-HR" sz="1800" b="1" dirty="0">
                <a:solidFill>
                  <a:srgbClr val="7030A0"/>
                </a:solidFill>
              </a:rPr>
              <a:t>JER SI PO SVOJEM SVETOM KRIŽU</a:t>
            </a:r>
          </a:p>
          <a:p>
            <a:pPr algn="ctr">
              <a:spcBef>
                <a:spcPts val="0"/>
              </a:spcBef>
            </a:pPr>
            <a:r>
              <a:rPr lang="hr-HR" sz="1800" b="1" dirty="0">
                <a:solidFill>
                  <a:srgbClr val="7030A0"/>
                </a:solidFill>
              </a:rPr>
              <a:t> OTKUPIO SVIJET.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516836" y="3429000"/>
            <a:ext cx="5463276" cy="259080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hr-HR" b="1" dirty="0" smtClean="0"/>
              <a:t>Od svih ljudi na svijetu jedino je Šimun imao sreću pomoći Isusu nositi križ</a:t>
            </a:r>
          </a:p>
          <a:p>
            <a:pPr marL="0" indent="0" algn="ctr">
              <a:buNone/>
            </a:pPr>
            <a:endParaRPr lang="hr-HR" b="1" dirty="0" smtClean="0"/>
          </a:p>
          <a:p>
            <a:pPr marL="0" indent="0" algn="ctr">
              <a:buNone/>
            </a:pPr>
            <a:r>
              <a:rPr lang="hr-HR" b="1" dirty="0"/>
              <a:t>Oče naš… Zdravo Marijo… Slava Ocu</a:t>
            </a:r>
            <a:r>
              <a:rPr lang="hr-HR" b="1" dirty="0" smtClean="0"/>
              <a:t>…</a:t>
            </a:r>
          </a:p>
          <a:p>
            <a:pPr marL="0" indent="0" algn="ctr">
              <a:buNone/>
            </a:pPr>
            <a:endParaRPr lang="hr-HR" b="1" dirty="0"/>
          </a:p>
          <a:p>
            <a:pPr marL="0" indent="0" algn="ctr">
              <a:buNone/>
            </a:pPr>
            <a:r>
              <a:rPr lang="hr-HR" b="1" dirty="0">
                <a:solidFill>
                  <a:srgbClr val="7030A0"/>
                </a:solidFill>
              </a:rPr>
              <a:t>Smiluj nam se Gospodine.</a:t>
            </a:r>
          </a:p>
          <a:p>
            <a:pPr marL="0" indent="0" algn="ctr">
              <a:buNone/>
            </a:pPr>
            <a:r>
              <a:rPr lang="hr-HR" b="1" dirty="0">
                <a:solidFill>
                  <a:srgbClr val="7030A0"/>
                </a:solidFill>
              </a:rPr>
              <a:t>SMILUJ NAM SE.</a:t>
            </a:r>
          </a:p>
          <a:p>
            <a:endParaRPr lang="hr-HR" dirty="0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spcBef>
                <a:spcPts val="0"/>
              </a:spcBef>
              <a:buNone/>
            </a:pPr>
            <a:endParaRPr lang="hr-HR" sz="1600" dirty="0" smtClean="0"/>
          </a:p>
          <a:p>
            <a:pPr marL="0" indent="0" algn="ctr">
              <a:spcBef>
                <a:spcPts val="0"/>
              </a:spcBef>
              <a:buNone/>
            </a:pPr>
            <a:endParaRPr lang="hr-HR" sz="1600" dirty="0"/>
          </a:p>
          <a:p>
            <a:pPr marL="0" indent="0" algn="ctr">
              <a:spcBef>
                <a:spcPts val="0"/>
              </a:spcBef>
              <a:buNone/>
            </a:pPr>
            <a:endParaRPr lang="hr-HR" sz="1600" dirty="0" smtClean="0"/>
          </a:p>
          <a:p>
            <a:pPr marL="0" indent="0" algn="ctr">
              <a:spcBef>
                <a:spcPts val="0"/>
              </a:spcBef>
              <a:buNone/>
            </a:pPr>
            <a:endParaRPr lang="hr-HR" sz="1600" dirty="0"/>
          </a:p>
          <a:p>
            <a:pPr marL="0" indent="0" algn="ctr">
              <a:spcBef>
                <a:spcPts val="0"/>
              </a:spcBef>
              <a:buNone/>
            </a:pPr>
            <a:endParaRPr lang="hr-HR" sz="1600" dirty="0" smtClean="0"/>
          </a:p>
          <a:p>
            <a:pPr marL="0" indent="0" algn="ctr">
              <a:spcBef>
                <a:spcPts val="0"/>
              </a:spcBef>
              <a:buNone/>
            </a:pPr>
            <a:endParaRPr lang="hr-HR" sz="1600" dirty="0"/>
          </a:p>
          <a:p>
            <a:pPr marL="0" indent="0" algn="ctr">
              <a:spcBef>
                <a:spcPts val="0"/>
              </a:spcBef>
              <a:buNone/>
            </a:pPr>
            <a:endParaRPr lang="hr-HR" sz="1600" dirty="0" smtClean="0"/>
          </a:p>
          <a:p>
            <a:pPr marL="0" indent="0" algn="ctr">
              <a:spcBef>
                <a:spcPts val="0"/>
              </a:spcBef>
              <a:buNone/>
            </a:pPr>
            <a:endParaRPr lang="hr-HR" sz="1600" dirty="0"/>
          </a:p>
          <a:p>
            <a:pPr marL="0" indent="0" algn="ctr">
              <a:spcBef>
                <a:spcPts val="0"/>
              </a:spcBef>
              <a:buNone/>
            </a:pPr>
            <a:endParaRPr lang="hr-HR" sz="1600" dirty="0" smtClean="0"/>
          </a:p>
          <a:p>
            <a:pPr marL="0" indent="0" algn="ctr">
              <a:spcBef>
                <a:spcPts val="0"/>
              </a:spcBef>
              <a:buNone/>
            </a:pPr>
            <a:r>
              <a:rPr lang="hr-HR" sz="1600" dirty="0" smtClean="0"/>
              <a:t>♪5</a:t>
            </a:r>
            <a:r>
              <a:rPr lang="hr-HR" sz="1600" dirty="0"/>
              <a:t>. Tko </a:t>
            </a:r>
            <a:r>
              <a:rPr lang="hr-HR" sz="1600" dirty="0" err="1"/>
              <a:t>protužit</a:t>
            </a:r>
            <a:r>
              <a:rPr lang="hr-HR" sz="1600" dirty="0"/>
              <a:t> neće s Čistom,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hr-HR" sz="1600" dirty="0"/>
              <a:t>kada vidi, gdje za Kristom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hr-HR" sz="1600" dirty="0"/>
              <a:t>razdire se srce njoj!?</a:t>
            </a: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980111" y="1714500"/>
            <a:ext cx="51435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43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9221498" cy="706964"/>
          </a:xfrm>
        </p:spPr>
        <p:txBody>
          <a:bodyPr/>
          <a:lstStyle/>
          <a:p>
            <a:r>
              <a:rPr lang="hr-HR" dirty="0" smtClean="0"/>
              <a:t>6. Postaja -  Veronika pruža Isusu rubac</a:t>
            </a:r>
            <a:endParaRPr lang="hr-HR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1154954" y="2752587"/>
            <a:ext cx="4825157" cy="576262"/>
          </a:xfrm>
        </p:spPr>
        <p:txBody>
          <a:bodyPr/>
          <a:lstStyle/>
          <a:p>
            <a:pPr algn="ctr"/>
            <a:r>
              <a:rPr lang="hr-HR" sz="1600" b="1" dirty="0">
                <a:solidFill>
                  <a:srgbClr val="7030A0"/>
                </a:solidFill>
              </a:rPr>
              <a:t>Klanjamo ti se Kriste i blagoslivljamo te.</a:t>
            </a:r>
          </a:p>
          <a:p>
            <a:pPr algn="ctr"/>
            <a:r>
              <a:rPr lang="hr-HR" sz="1800" b="1" dirty="0">
                <a:solidFill>
                  <a:srgbClr val="7030A0"/>
                </a:solidFill>
              </a:rPr>
              <a:t>JER SI PO SVOJEM SVETOM KRIŽU</a:t>
            </a:r>
          </a:p>
          <a:p>
            <a:pPr algn="ctr">
              <a:spcBef>
                <a:spcPts val="0"/>
              </a:spcBef>
            </a:pPr>
            <a:r>
              <a:rPr lang="hr-HR" sz="1800" b="1" dirty="0">
                <a:solidFill>
                  <a:srgbClr val="7030A0"/>
                </a:solidFill>
              </a:rPr>
              <a:t> OTKUPIO SVIJET.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1154954" y="3011558"/>
            <a:ext cx="4825158" cy="3008244"/>
          </a:xfrm>
        </p:spPr>
        <p:txBody>
          <a:bodyPr>
            <a:normAutofit/>
          </a:bodyPr>
          <a:lstStyle/>
          <a:p>
            <a:pPr algn="ctr"/>
            <a:endParaRPr lang="hr-HR" b="1" dirty="0" smtClean="0"/>
          </a:p>
          <a:p>
            <a:pPr algn="ctr"/>
            <a:r>
              <a:rPr lang="hr-HR" b="1" dirty="0" smtClean="0"/>
              <a:t>Veronika Isusu nema što dati, pruža mu rubac kojim briše suze, krv i znoj s Isusova lica.</a:t>
            </a:r>
            <a:endParaRPr lang="hr-HR" b="1" dirty="0"/>
          </a:p>
          <a:p>
            <a:pPr marL="0" indent="0" algn="ctr">
              <a:buNone/>
            </a:pPr>
            <a:r>
              <a:rPr lang="hr-HR" b="1" dirty="0"/>
              <a:t>Oče naš… Zdravo Marijo… Slava Ocu…</a:t>
            </a:r>
          </a:p>
          <a:p>
            <a:pPr marL="0" indent="0" algn="ctr">
              <a:buNone/>
            </a:pPr>
            <a:endParaRPr lang="hr-HR" b="1" dirty="0"/>
          </a:p>
          <a:p>
            <a:pPr marL="0" indent="0" algn="ctr">
              <a:buNone/>
            </a:pPr>
            <a:r>
              <a:rPr lang="hr-HR" b="1" dirty="0">
                <a:solidFill>
                  <a:srgbClr val="7030A0"/>
                </a:solidFill>
              </a:rPr>
              <a:t>Smiluj nam se Gospodine.</a:t>
            </a:r>
          </a:p>
          <a:p>
            <a:pPr marL="0" indent="0" algn="ctr">
              <a:buNone/>
            </a:pPr>
            <a:r>
              <a:rPr lang="hr-HR" b="1" dirty="0">
                <a:solidFill>
                  <a:srgbClr val="7030A0"/>
                </a:solidFill>
              </a:rPr>
              <a:t>SMILUJ NAM SE.</a:t>
            </a:r>
          </a:p>
          <a:p>
            <a:pPr algn="ctr"/>
            <a:endParaRPr lang="hr-HR" b="1" dirty="0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spcBef>
                <a:spcPts val="0"/>
              </a:spcBef>
              <a:buNone/>
            </a:pPr>
            <a:endParaRPr lang="hr-HR" sz="1600" dirty="0" smtClean="0"/>
          </a:p>
          <a:p>
            <a:pPr marL="0" indent="0" algn="ctr">
              <a:spcBef>
                <a:spcPts val="0"/>
              </a:spcBef>
              <a:buNone/>
            </a:pPr>
            <a:endParaRPr lang="hr-HR" sz="1600" dirty="0"/>
          </a:p>
          <a:p>
            <a:pPr marL="0" indent="0" algn="ctr">
              <a:spcBef>
                <a:spcPts val="0"/>
              </a:spcBef>
              <a:buNone/>
            </a:pPr>
            <a:endParaRPr lang="hr-HR" sz="1600" dirty="0" smtClean="0"/>
          </a:p>
          <a:p>
            <a:pPr marL="0" indent="0" algn="ctr">
              <a:spcBef>
                <a:spcPts val="0"/>
              </a:spcBef>
              <a:buNone/>
            </a:pPr>
            <a:endParaRPr lang="hr-HR" sz="1600" dirty="0"/>
          </a:p>
          <a:p>
            <a:pPr marL="0" indent="0" algn="ctr">
              <a:spcBef>
                <a:spcPts val="0"/>
              </a:spcBef>
              <a:buNone/>
            </a:pPr>
            <a:endParaRPr lang="hr-HR" sz="1600" dirty="0" smtClean="0"/>
          </a:p>
          <a:p>
            <a:pPr marL="0" indent="0" algn="ctr">
              <a:spcBef>
                <a:spcPts val="0"/>
              </a:spcBef>
              <a:buNone/>
            </a:pPr>
            <a:endParaRPr lang="hr-HR" sz="1600" dirty="0"/>
          </a:p>
          <a:p>
            <a:pPr marL="0" indent="0" algn="ctr">
              <a:spcBef>
                <a:spcPts val="0"/>
              </a:spcBef>
              <a:buNone/>
            </a:pPr>
            <a:endParaRPr lang="hr-HR" sz="1600" dirty="0" smtClean="0"/>
          </a:p>
          <a:p>
            <a:pPr marL="0" indent="0" algn="ctr">
              <a:spcBef>
                <a:spcPts val="0"/>
              </a:spcBef>
              <a:buNone/>
            </a:pPr>
            <a:endParaRPr lang="hr-HR" sz="1600" dirty="0"/>
          </a:p>
          <a:p>
            <a:pPr marL="0" indent="0" algn="ctr">
              <a:spcBef>
                <a:spcPts val="0"/>
              </a:spcBef>
              <a:buNone/>
            </a:pPr>
            <a:endParaRPr lang="hr-HR" sz="1600" dirty="0" smtClean="0"/>
          </a:p>
          <a:p>
            <a:pPr marL="0" indent="0" algn="ctr">
              <a:spcBef>
                <a:spcPts val="0"/>
              </a:spcBef>
              <a:buNone/>
            </a:pPr>
            <a:r>
              <a:rPr lang="hr-HR" sz="1600" dirty="0" smtClean="0"/>
              <a:t>♪6</a:t>
            </a:r>
            <a:r>
              <a:rPr lang="hr-HR" sz="1600" dirty="0"/>
              <a:t>. Zarad grijeha svoga puka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hr-HR" sz="1600" dirty="0"/>
              <a:t>gleda njega usred muka,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hr-HR" sz="1600" dirty="0"/>
              <a:t>i gdje bičem bijen bi.</a:t>
            </a: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08712" y="1564273"/>
            <a:ext cx="5143500" cy="352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29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9748272" cy="706964"/>
          </a:xfrm>
        </p:spPr>
        <p:txBody>
          <a:bodyPr/>
          <a:lstStyle/>
          <a:p>
            <a:r>
              <a:rPr lang="hr-HR" dirty="0" smtClean="0"/>
              <a:t>7. Postaja – Isus pada drugi put pod križem</a:t>
            </a:r>
            <a:endParaRPr lang="hr-HR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716170"/>
          </a:xfrm>
        </p:spPr>
        <p:txBody>
          <a:bodyPr/>
          <a:lstStyle/>
          <a:p>
            <a:pPr algn="ctr"/>
            <a:r>
              <a:rPr lang="hr-HR" sz="1600" b="1" dirty="0">
                <a:solidFill>
                  <a:srgbClr val="7030A0"/>
                </a:solidFill>
              </a:rPr>
              <a:t>Klanjamo ti se Kriste i blagoslivljamo te.</a:t>
            </a:r>
          </a:p>
          <a:p>
            <a:pPr algn="ctr"/>
            <a:r>
              <a:rPr lang="hr-HR" sz="1800" b="1" dirty="0">
                <a:solidFill>
                  <a:srgbClr val="7030A0"/>
                </a:solidFill>
              </a:rPr>
              <a:t>JER SI PO SVOJEM SVETOM KRIŽU</a:t>
            </a:r>
          </a:p>
          <a:p>
            <a:pPr algn="ctr">
              <a:spcBef>
                <a:spcPts val="0"/>
              </a:spcBef>
            </a:pPr>
            <a:r>
              <a:rPr lang="hr-HR" sz="1800" b="1" dirty="0">
                <a:solidFill>
                  <a:srgbClr val="7030A0"/>
                </a:solidFill>
              </a:rPr>
              <a:t> OTKUPIO SVIJET.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1154954" y="2932044"/>
            <a:ext cx="4825158" cy="3087758"/>
          </a:xfrm>
        </p:spPr>
        <p:txBody>
          <a:bodyPr>
            <a:normAutofit/>
          </a:bodyPr>
          <a:lstStyle/>
          <a:p>
            <a:pPr algn="ctr"/>
            <a:endParaRPr lang="hr-HR" b="1" dirty="0" smtClean="0"/>
          </a:p>
          <a:p>
            <a:pPr algn="ctr"/>
            <a:r>
              <a:rPr lang="hr-HR" b="1" dirty="0" smtClean="0"/>
              <a:t>I drugi put pada Isus pod križem, boli ga sve, ali ne odustaje.</a:t>
            </a:r>
            <a:endParaRPr lang="hr-HR" b="1" dirty="0"/>
          </a:p>
          <a:p>
            <a:pPr marL="0" indent="0" algn="ctr">
              <a:buNone/>
            </a:pPr>
            <a:r>
              <a:rPr lang="hr-HR" b="1" dirty="0"/>
              <a:t>Oče naš… Zdravo Marijo… Slava Ocu…</a:t>
            </a:r>
          </a:p>
          <a:p>
            <a:pPr marL="0" indent="0" algn="ctr">
              <a:buNone/>
            </a:pPr>
            <a:endParaRPr lang="hr-HR" b="1" dirty="0"/>
          </a:p>
          <a:p>
            <a:pPr marL="0" indent="0" algn="ctr">
              <a:buNone/>
            </a:pPr>
            <a:r>
              <a:rPr lang="hr-HR" b="1" dirty="0">
                <a:solidFill>
                  <a:srgbClr val="7030A0"/>
                </a:solidFill>
              </a:rPr>
              <a:t>Smiluj nam se Gospodine.</a:t>
            </a:r>
          </a:p>
          <a:p>
            <a:pPr marL="0" indent="0" algn="ctr">
              <a:buNone/>
            </a:pPr>
            <a:r>
              <a:rPr lang="hr-HR" b="1" dirty="0">
                <a:solidFill>
                  <a:srgbClr val="7030A0"/>
                </a:solidFill>
              </a:rPr>
              <a:t>SMILUJ NAM SE.</a:t>
            </a:r>
          </a:p>
          <a:p>
            <a:pPr algn="ctr"/>
            <a:endParaRPr lang="hr-HR" b="1" dirty="0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spcBef>
                <a:spcPts val="0"/>
              </a:spcBef>
              <a:buNone/>
            </a:pPr>
            <a:endParaRPr lang="hr-HR" sz="1600" i="1" dirty="0"/>
          </a:p>
          <a:p>
            <a:pPr marL="0" indent="0" algn="ctr">
              <a:spcBef>
                <a:spcPts val="0"/>
              </a:spcBef>
              <a:buNone/>
            </a:pPr>
            <a:endParaRPr lang="hr-HR" sz="1600" i="1" dirty="0" smtClean="0"/>
          </a:p>
          <a:p>
            <a:pPr marL="0" indent="0" algn="ctr">
              <a:spcBef>
                <a:spcPts val="0"/>
              </a:spcBef>
              <a:buNone/>
            </a:pPr>
            <a:endParaRPr lang="hr-HR" sz="1600" i="1" dirty="0"/>
          </a:p>
          <a:p>
            <a:pPr marL="0" indent="0" algn="ctr">
              <a:spcBef>
                <a:spcPts val="0"/>
              </a:spcBef>
              <a:buNone/>
            </a:pPr>
            <a:endParaRPr lang="hr-HR" sz="1600" i="1" dirty="0" smtClean="0"/>
          </a:p>
          <a:p>
            <a:pPr marL="0" indent="0" algn="ctr">
              <a:spcBef>
                <a:spcPts val="0"/>
              </a:spcBef>
              <a:buNone/>
            </a:pPr>
            <a:endParaRPr lang="hr-HR" sz="1600" i="1" dirty="0"/>
          </a:p>
          <a:p>
            <a:pPr marL="0" indent="0" algn="ctr">
              <a:spcBef>
                <a:spcPts val="0"/>
              </a:spcBef>
              <a:buNone/>
            </a:pPr>
            <a:endParaRPr lang="hr-HR" sz="1600" i="1" dirty="0" smtClean="0"/>
          </a:p>
          <a:p>
            <a:pPr marL="0" indent="0" algn="ctr">
              <a:spcBef>
                <a:spcPts val="0"/>
              </a:spcBef>
              <a:buNone/>
            </a:pPr>
            <a:endParaRPr lang="hr-HR" sz="1600" i="1" dirty="0"/>
          </a:p>
          <a:p>
            <a:pPr marL="0" indent="0" algn="ctr">
              <a:spcBef>
                <a:spcPts val="0"/>
              </a:spcBef>
              <a:buNone/>
            </a:pPr>
            <a:endParaRPr lang="hr-HR" sz="1600" i="1" dirty="0" smtClean="0"/>
          </a:p>
          <a:p>
            <a:pPr marL="0" indent="0" algn="ctr">
              <a:spcBef>
                <a:spcPts val="0"/>
              </a:spcBef>
              <a:buNone/>
            </a:pPr>
            <a:endParaRPr lang="hr-HR" sz="1600" i="1" dirty="0"/>
          </a:p>
          <a:p>
            <a:pPr marL="0" indent="0" algn="ctr">
              <a:spcBef>
                <a:spcPts val="0"/>
              </a:spcBef>
              <a:buNone/>
            </a:pPr>
            <a:r>
              <a:rPr lang="hr-HR" sz="1600" i="1" dirty="0" smtClean="0"/>
              <a:t>♪7. Gleda svoga milog Sina,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hr-HR" sz="1600" i="1" dirty="0" smtClean="0"/>
              <a:t>ostavljenog sred gorčina,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hr-HR" sz="1600" i="1" dirty="0" smtClean="0"/>
              <a:t>gdje se s dušom podijeli.</a:t>
            </a:r>
            <a:endParaRPr lang="hr-HR" sz="1600" i="1" dirty="0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541" y="1680632"/>
            <a:ext cx="5143500" cy="334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ba za sastanke za ion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Soba za sastanke za ion</Template>
  <TotalTime>144</TotalTime>
  <Words>1276</Words>
  <Application>Microsoft Office PowerPoint</Application>
  <PresentationFormat>Široki zaslon</PresentationFormat>
  <Paragraphs>335</Paragraphs>
  <Slides>17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17</vt:i4>
      </vt:variant>
    </vt:vector>
  </HeadingPairs>
  <TitlesOfParts>
    <vt:vector size="21" baseType="lpstr">
      <vt:lpstr>Arial</vt:lpstr>
      <vt:lpstr>Century Gothic</vt:lpstr>
      <vt:lpstr>Wingdings 3</vt:lpstr>
      <vt:lpstr>Soba za sastanke za ion</vt:lpstr>
      <vt:lpstr>KRIŽNI PUT ZA UČENIKE</vt:lpstr>
      <vt:lpstr>U IME OCA I SINA I DUHA SVETOGA. AMEN</vt:lpstr>
      <vt:lpstr>1. Postaja - Isusa osuđuju na smrt </vt:lpstr>
      <vt:lpstr>2. Postaja - Isus prima na se križ</vt:lpstr>
      <vt:lpstr>3. Postaja – Isus pada prvi put pod križem</vt:lpstr>
      <vt:lpstr>4. Postaja – Isus susreće svoju žalosnu majku</vt:lpstr>
      <vt:lpstr>5. Postaja – Šimun Cirenac pomaže Isusu nositi križ</vt:lpstr>
      <vt:lpstr>6. Postaja -  Veronika pruža Isusu rubac</vt:lpstr>
      <vt:lpstr>7. Postaja – Isus pada drugi put pod križem</vt:lpstr>
      <vt:lpstr>8. Postaja – Isus tješi jeruzalemske žene</vt:lpstr>
      <vt:lpstr>9. postaja – Isus pada treći put pod križem</vt:lpstr>
      <vt:lpstr>10. Postaja – Isusa svlače</vt:lpstr>
      <vt:lpstr>11. Postaja – Isusa pribijaju na križ</vt:lpstr>
      <vt:lpstr>12. Postaja – Isus umire na križu</vt:lpstr>
      <vt:lpstr>13. Postaja – Isusa skidaju s križa</vt:lpstr>
      <vt:lpstr>14. Postaja – Isusa polažu u grob</vt:lpstr>
      <vt:lpstr>Isus je uskrsnuo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KRIŽNI PUT ZA UČENIKE</dc:title>
  <dc:creator>Korisnik</dc:creator>
  <cp:lastModifiedBy>Korisnik</cp:lastModifiedBy>
  <cp:revision>17</cp:revision>
  <dcterms:created xsi:type="dcterms:W3CDTF">2025-03-09T14:32:52Z</dcterms:created>
  <dcterms:modified xsi:type="dcterms:W3CDTF">2025-03-26T06:28:20Z</dcterms:modified>
</cp:coreProperties>
</file>