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6" d="100"/>
          <a:sy n="96" d="100"/>
        </p:scale>
        <p:origin x="115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93105" y="802298"/>
            <a:ext cx="8561747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93106" y="3531204"/>
            <a:ext cx="8561746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3BF71-38B7-8642-BFCE-EDAE9BD0CBAF}" type="datetimeFigureOut">
              <a:rPr lang="en-US" dirty="0"/>
              <a:t>3/10/2025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93105" y="329307"/>
            <a:ext cx="4897310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334637" y="798973"/>
            <a:ext cx="0" cy="2544756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025CB-9D18-264E-A945-2D020344C9DA}" type="datetimeFigureOut">
              <a:rPr lang="en-US" dirty="0"/>
              <a:t>3/10/2025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883863"/>
            <a:ext cx="1615742" cy="45749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34694" y="883863"/>
            <a:ext cx="7738807" cy="4574999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EFB6C-7E96-8F41-8872-189CA1C59F84}" type="datetimeFigureOut">
              <a:rPr lang="en-US" dirty="0"/>
              <a:t>3/10/2025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9439111" y="719272"/>
            <a:ext cx="1615742" cy="0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81CDE-9BE7-C544-8ACB-7077DFC4270F}" type="datetimeFigureOut">
              <a:rPr lang="en-US" dirty="0"/>
              <a:t>3/10/2025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813" y="1756130"/>
            <a:ext cx="8562580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5" y="3806195"/>
            <a:ext cx="8549990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BA285-9698-1B45-8319-D90A8C63F150}" type="datetimeFigureOut">
              <a:rPr lang="en-US" dirty="0"/>
              <a:t>3/10/2025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284510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95" y="804889"/>
            <a:ext cx="9520157" cy="1059305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34695" y="2010878"/>
            <a:ext cx="4608576" cy="3438144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54793" y="2017343"/>
            <a:ext cx="4604130" cy="344152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6CD42-43FF-B740-998F-DCC3802C4CE3}" type="datetimeFigureOut">
              <a:rPr lang="en-US" dirty="0"/>
              <a:t>3/10/2025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95" y="804163"/>
            <a:ext cx="9520157" cy="1056319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5" y="2019549"/>
            <a:ext cx="460857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4695" y="2824269"/>
            <a:ext cx="4608576" cy="2644457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4791" y="2023003"/>
            <a:ext cx="4608576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4792" y="2821491"/>
            <a:ext cx="4608576" cy="2637371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0FFBD-2EE4-8547-BBAE-A1AC91C8D77E}" type="datetimeFigureOut">
              <a:rPr lang="en-US" dirty="0"/>
              <a:t>3/10/2025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A2352-D7AC-F242-9256-A4477BCBF354}" type="datetimeFigureOut">
              <a:rPr lang="en-US" dirty="0"/>
              <a:t>3/10/2025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CFC6A-9AE6-404D-9FDD-168B477B9C90}" type="datetimeFigureOut">
              <a:rPr lang="en-US" dirty="0"/>
              <a:t>3/10/2025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42" y="798973"/>
            <a:ext cx="3183128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4695" y="3205491"/>
            <a:ext cx="3184989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FCDFD-B4CF-A241-8D71-E814B10BEAF4}" type="datetimeFigureOut">
              <a:rPr lang="en-US" dirty="0"/>
              <a:t>3/10/2025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87" y="798973"/>
            <a:ext cx="0" cy="224711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chemeClr val="bg2">
                    <a:lumMod val="10000"/>
                  </a:schemeClr>
                </a:gs>
                <a:gs pos="100000">
                  <a:schemeClr val="bg2">
                    <a:lumMod val="10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prstMaterial="matte">
              <a:bevelT w="133350" h="50800" prst="divo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5694" y="1129513"/>
            <a:ext cx="5447840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4695" y="3145992"/>
            <a:ext cx="5440037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34695" y="5469856"/>
            <a:ext cx="5440038" cy="320123"/>
          </a:xfrm>
        </p:spPr>
        <p:txBody>
          <a:bodyPr/>
          <a:lstStyle>
            <a:lvl1pPr algn="l">
              <a:defRPr/>
            </a:lvl1pPr>
          </a:lstStyle>
          <a:p>
            <a:fld id="{26A7B589-FD4B-7E46-869A-CBADC5FC564E}" type="datetimeFigureOut">
              <a:rPr lang="en-US" dirty="0"/>
              <a:t>3/10/2025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34910" y="318640"/>
            <a:ext cx="5453475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71687" y="798973"/>
            <a:ext cx="0" cy="2161124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2015732"/>
            <a:ext cx="12192000" cy="411882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/>
          <a:srcRect t="2769" b="-2769"/>
          <a:stretch/>
        </p:blipFill>
        <p:spPr>
          <a:xfrm>
            <a:off x="0" y="6135624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34696" y="804519"/>
            <a:ext cx="9520158" cy="10492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6" y="2015732"/>
            <a:ext cx="9520158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8A92E-5FF9-8143-81B3-CCB531513398}" type="datetimeFigureOut">
              <a:rPr lang="en-US" dirty="0"/>
              <a:t>3/10/2025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4695" y="329307"/>
            <a:ext cx="5855719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6141705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ktabkbih.net/upload/image/Vijest1/Vijesti_2024/01/Jubilej-2025.jpg" TargetMode="Externa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hr.wikipedia.org/wiki/Kr%C5%A1%C4%87anstvo" TargetMode="External"/><Relationship Id="rId3" Type="http://schemas.openxmlformats.org/officeDocument/2006/relationships/hyperlink" Target="https://hr.wikipedia.org/wiki/Papinska_bula" TargetMode="External"/><Relationship Id="rId7" Type="http://schemas.openxmlformats.org/officeDocument/2006/relationships/hyperlink" Target="https://hr.wikipedia.org/wiki/Veliki_jubilej" TargetMode="External"/><Relationship Id="rId2" Type="http://schemas.openxmlformats.org/officeDocument/2006/relationships/hyperlink" Target="https://hr.wikipedia.org/wiki/Crkvena_godin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hr.wikipedia.org/wiki/Papa" TargetMode="External"/><Relationship Id="rId5" Type="http://schemas.openxmlformats.org/officeDocument/2006/relationships/hyperlink" Target="https://hr.wikipedia.org/wiki/Sakrament_ispovijedi" TargetMode="External"/><Relationship Id="rId4" Type="http://schemas.openxmlformats.org/officeDocument/2006/relationships/hyperlink" Target="https://hr.wikipedia.org/wiki/Sakrament" TargetMode="External"/><Relationship Id="rId9" Type="http://schemas.openxmlformats.org/officeDocument/2006/relationships/hyperlink" Target="https://hr.wikipedia.org/wiki/2033.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ika.hkm.hr/novosti/papa-neka-jubilej-2025-bude-svima-prilika-za-ozivljavanje-nade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Jubilarna godina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Jubilej, Jubilarna godina, Crkveni jubilej</a:t>
            </a:r>
            <a:endParaRPr lang="hr-HR" dirty="0"/>
          </a:p>
          <a:p>
            <a:r>
              <a:rPr lang="hr-HR" dirty="0"/>
              <a:t>Što je to?</a:t>
            </a:r>
          </a:p>
        </p:txBody>
      </p:sp>
    </p:spTree>
    <p:extLst>
      <p:ext uri="{BB962C8B-B14F-4D97-AF65-F5344CB8AC3E}">
        <p14:creationId xmlns:p14="http://schemas.microsoft.com/office/powerpoint/2010/main" val="2409515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34696" y="447260"/>
            <a:ext cx="9520158" cy="1133061"/>
          </a:xfrm>
        </p:spPr>
        <p:txBody>
          <a:bodyPr>
            <a:normAutofit fontScale="90000"/>
          </a:bodyPr>
          <a:lstStyle/>
          <a:p>
            <a:r>
              <a:rPr lang="hr-HR" u="sng" dirty="0" smtClean="0"/>
              <a:t/>
            </a:r>
            <a:br>
              <a:rPr lang="hr-HR" u="sng" dirty="0" smtClean="0"/>
            </a:br>
            <a:r>
              <a:rPr lang="hr-HR" u="sng" dirty="0"/>
              <a:t/>
            </a:r>
            <a:br>
              <a:rPr lang="hr-HR" u="sng" dirty="0"/>
            </a:br>
            <a:r>
              <a:rPr lang="hr-HR" u="sng" dirty="0" smtClean="0"/>
              <a:t>Da </a:t>
            </a:r>
            <a:r>
              <a:rPr lang="hr-HR" u="sng" dirty="0"/>
              <a:t>pojasnimo Crkveni nauk o oprostima:</a:t>
            </a:r>
            <a:r>
              <a:rPr lang="hr-HR" dirty="0"/>
              <a:t/>
            </a:r>
            <a:br>
              <a:rPr lang="hr-HR" dirty="0"/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534696" y="1580322"/>
            <a:ext cx="9520158" cy="3886024"/>
          </a:xfrm>
        </p:spPr>
        <p:txBody>
          <a:bodyPr>
            <a:normAutofit/>
          </a:bodyPr>
          <a:lstStyle/>
          <a:p>
            <a:r>
              <a:rPr lang="hr-HR" dirty="0" smtClean="0"/>
              <a:t>Svaki </a:t>
            </a:r>
            <a:r>
              <a:rPr lang="hr-HR" dirty="0"/>
              <a:t>teški grijeh ima dvostruku posljedicu: raskida naše zajedništvo s Bogom i lišava nas vječnog života. Oproštenje od vječne kazne ostvaruje se oprostom od krivnje i obnovom zajedništva s Bogom po sakramentu ispovijedi. Pored vječne kazne postoji i ona koju nazivamo vremenitom kaznom od koje se vjernik treba očistiti bilo na zemlji bilo poslije smrti u stanju nazvanom čistilištem.</a:t>
            </a:r>
          </a:p>
          <a:p>
            <a:r>
              <a:rPr lang="hr-HR" dirty="0"/>
              <a:t>Oprost je dakle otpuštenje vremenite kazne za grijehe kojih je krivnja već otpuštena po sakramentu ispovijedi.</a:t>
            </a:r>
          </a:p>
          <a:p>
            <a:r>
              <a:rPr lang="hr-HR" dirty="0"/>
              <a:t>Naglasimo kako ove dvije kazne nisu Božja osveta, već posljedica same naravi grijeha.</a:t>
            </a: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063705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15426" y="966497"/>
            <a:ext cx="9520158" cy="1049235"/>
          </a:xfrm>
        </p:spPr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Ovo su crkve u Zagrebačkoj nadbiskupiji i Bjelovarko – križevačkoj biskupiji, koje su tu, nama, prema mjestu stanovanja, najbliže, u </a:t>
            </a:r>
            <a:r>
              <a:rPr lang="hr-HR" dirty="0" smtClean="0"/>
              <a:t>kojima se </a:t>
            </a:r>
            <a:r>
              <a:rPr lang="hr-HR" dirty="0"/>
              <a:t>tijekom cijele 2025. godine </a:t>
            </a:r>
            <a:r>
              <a:rPr lang="hr-HR" dirty="0" smtClean="0"/>
              <a:t>može </a:t>
            </a:r>
            <a:r>
              <a:rPr lang="hr-HR" dirty="0"/>
              <a:t>dobiti potpuni oprost</a:t>
            </a:r>
            <a:endParaRPr lang="hr-HR" b="1" dirty="0"/>
          </a:p>
        </p:txBody>
      </p:sp>
    </p:spTree>
    <p:extLst>
      <p:ext uri="{BB962C8B-B14F-4D97-AF65-F5344CB8AC3E}">
        <p14:creationId xmlns:p14="http://schemas.microsoft.com/office/powerpoint/2010/main" val="2030987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i="1" dirty="0"/>
              <a:t>Zagrebačka nadbiskupija</a:t>
            </a:r>
            <a:br>
              <a:rPr lang="hr-HR" b="1" i="1" dirty="0"/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hr-HR" dirty="0" smtClean="0"/>
              <a:t>Bogoslužni </a:t>
            </a:r>
            <a:r>
              <a:rPr lang="hr-HR" dirty="0"/>
              <a:t>prostor </a:t>
            </a:r>
            <a:r>
              <a:rPr lang="hr-HR" dirty="0" err="1"/>
              <a:t>bl</a:t>
            </a:r>
            <a:r>
              <a:rPr lang="hr-HR" dirty="0"/>
              <a:t>. Alojzija Stepinca u </a:t>
            </a:r>
            <a:r>
              <a:rPr lang="hr-HR" b="1" dirty="0"/>
              <a:t>Zagrebu na Kaptolu</a:t>
            </a:r>
            <a:endParaRPr lang="hr-HR" dirty="0"/>
          </a:p>
          <a:p>
            <a:pPr lvl="0"/>
            <a:r>
              <a:rPr lang="hr-HR" dirty="0"/>
              <a:t>Bazilika sv. Antuna Padovanskoga u </a:t>
            </a:r>
            <a:r>
              <a:rPr lang="hr-HR" b="1" dirty="0"/>
              <a:t>Zagrebu</a:t>
            </a:r>
            <a:endParaRPr lang="hr-HR" dirty="0"/>
          </a:p>
          <a:p>
            <a:pPr lvl="0"/>
            <a:r>
              <a:rPr lang="hr-HR" dirty="0"/>
              <a:t>Bazilika Uznesenja Blažene Djevice Marije u Nacionalnome svetištu Majke Božje Bistričke u </a:t>
            </a:r>
            <a:r>
              <a:rPr lang="hr-HR" b="1" dirty="0"/>
              <a:t>Mariji Bistrici</a:t>
            </a:r>
            <a:endParaRPr lang="hr-HR" dirty="0"/>
          </a:p>
          <a:p>
            <a:pPr lvl="0"/>
            <a:r>
              <a:rPr lang="hr-HR" dirty="0"/>
              <a:t>Nacionalno svetište sv. Josipa u </a:t>
            </a:r>
            <a:r>
              <a:rPr lang="hr-HR" b="1" dirty="0"/>
              <a:t>Karlovcu</a:t>
            </a:r>
            <a:endParaRPr lang="hr-HR" dirty="0"/>
          </a:p>
          <a:p>
            <a:pPr lvl="0"/>
            <a:r>
              <a:rPr lang="hr-HR" dirty="0"/>
              <a:t>župna crkva Presvetoga Trojstva u </a:t>
            </a:r>
            <a:r>
              <a:rPr lang="hr-HR" b="1" dirty="0"/>
              <a:t>Krašiću</a:t>
            </a:r>
            <a:endParaRPr lang="hr-HR" dirty="0"/>
          </a:p>
          <a:p>
            <a:pPr lvl="0"/>
            <a:r>
              <a:rPr lang="hr-HR" dirty="0"/>
              <a:t>župna crkva sv. Antuna Padovanskoga u </a:t>
            </a:r>
            <a:r>
              <a:rPr lang="hr-HR" b="1" dirty="0"/>
              <a:t>Sesvetskim Selima</a:t>
            </a:r>
            <a:endParaRPr lang="hr-HR" dirty="0"/>
          </a:p>
          <a:p>
            <a:pPr lvl="0"/>
            <a:r>
              <a:rPr lang="hr-HR" dirty="0"/>
              <a:t>župna crkva Pohoda Blažene Djevice Marije u </a:t>
            </a:r>
            <a:r>
              <a:rPr lang="hr-HR" b="1" dirty="0" err="1"/>
              <a:t>Vukovini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237461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/>
              <a:t>Bjelovarsko-križevačka biskupija</a:t>
            </a:r>
            <a:br>
              <a:rPr lang="hr-HR" dirty="0"/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dirty="0" smtClean="0"/>
              <a:t>katedrala </a:t>
            </a:r>
            <a:r>
              <a:rPr lang="hr-HR" dirty="0"/>
              <a:t>svete Terezije </a:t>
            </a:r>
            <a:r>
              <a:rPr lang="hr-HR" dirty="0" err="1"/>
              <a:t>Avilske</a:t>
            </a:r>
            <a:r>
              <a:rPr lang="hr-HR" dirty="0"/>
              <a:t> u </a:t>
            </a:r>
            <a:r>
              <a:rPr lang="hr-HR" b="1" dirty="0"/>
              <a:t>Bjelovaru</a:t>
            </a:r>
            <a:endParaRPr lang="hr-HR" dirty="0"/>
          </a:p>
          <a:p>
            <a:pPr lvl="0"/>
            <a:r>
              <a:rPr lang="hr-HR" dirty="0" err="1"/>
              <a:t>Konkatedrala</a:t>
            </a:r>
            <a:r>
              <a:rPr lang="hr-HR" dirty="0"/>
              <a:t> Uzvišenja Svetoga Križa u </a:t>
            </a:r>
            <a:r>
              <a:rPr lang="hr-HR" b="1" dirty="0"/>
              <a:t>Križevcima</a:t>
            </a:r>
            <a:endParaRPr lang="hr-HR" dirty="0"/>
          </a:p>
          <a:p>
            <a:pPr lvl="0"/>
            <a:r>
              <a:rPr lang="hr-HR" dirty="0"/>
              <a:t>Biskupijsko marijansko svetište u </a:t>
            </a:r>
            <a:r>
              <a:rPr lang="hr-HR" b="1" dirty="0"/>
              <a:t>Novoj </a:t>
            </a:r>
            <a:r>
              <a:rPr lang="hr-HR" b="1" dirty="0" err="1"/>
              <a:t>Rači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75286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/>
              <a:t>Zanimljivost: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Župna crkva sv. Antuna Padovanskoga u </a:t>
            </a:r>
            <a:r>
              <a:rPr lang="hr-HR" b="1" dirty="0"/>
              <a:t>Sesvetskim Selima je župna crkva vaše vjeroučiteljice Katarine koja tamo </a:t>
            </a:r>
            <a:r>
              <a:rPr lang="hr-HR" b="1" dirty="0" smtClean="0"/>
              <a:t>stanuje</a:t>
            </a:r>
            <a:endParaRPr lang="hr-HR" dirty="0"/>
          </a:p>
          <a:p>
            <a:pPr lvl="0"/>
            <a:r>
              <a:rPr lang="hr-HR" b="1" dirty="0"/>
              <a:t>Svi ste pozvani</a:t>
            </a:r>
            <a:endParaRPr lang="hr-HR" dirty="0"/>
          </a:p>
          <a:p>
            <a:pPr lvl="0"/>
            <a:r>
              <a:rPr lang="hr-HR" b="1" dirty="0"/>
              <a:t>Dođite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008" y="2922105"/>
            <a:ext cx="6195391" cy="2922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017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34695" y="804890"/>
            <a:ext cx="9520157" cy="487198"/>
          </a:xfrm>
        </p:spPr>
        <p:txBody>
          <a:bodyPr>
            <a:normAutofit fontScale="90000"/>
          </a:bodyPr>
          <a:lstStyle/>
          <a:p>
            <a:pPr algn="ctr"/>
            <a:r>
              <a:rPr lang="hr-HR" b="1" dirty="0"/>
              <a:t>Molitva Jubileja, koju je sastavio papa Franjo</a:t>
            </a:r>
            <a:endParaRPr lang="hr-HR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454793" y="1292088"/>
            <a:ext cx="4604130" cy="4452729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hr-HR" sz="4800" b="1" dirty="0"/>
              <a:t>Oče, koji si na nebesima,</a:t>
            </a:r>
            <a:br>
              <a:rPr lang="hr-HR" sz="4800" b="1" dirty="0"/>
            </a:br>
            <a:r>
              <a:rPr lang="hr-HR" sz="4800" b="1" dirty="0"/>
              <a:t>daj da vjera koju si nam darovao</a:t>
            </a:r>
            <a:br>
              <a:rPr lang="hr-HR" sz="4800" b="1" dirty="0"/>
            </a:br>
            <a:r>
              <a:rPr lang="hr-HR" sz="4800" b="1" dirty="0"/>
              <a:t>u svome Sinu Isusu Kristu, našemu bratu,</a:t>
            </a:r>
            <a:br>
              <a:rPr lang="hr-HR" sz="4800" b="1" dirty="0"/>
            </a:br>
            <a:r>
              <a:rPr lang="hr-HR" sz="4800" b="1" dirty="0"/>
              <a:t>i plamen ljubavi,</a:t>
            </a:r>
            <a:br>
              <a:rPr lang="hr-HR" sz="4800" b="1" dirty="0"/>
            </a:br>
            <a:r>
              <a:rPr lang="hr-HR" sz="4800" b="1" dirty="0"/>
              <a:t>izlivene u naša srca po Duhu Svetom,</a:t>
            </a:r>
            <a:br>
              <a:rPr lang="hr-HR" sz="4800" b="1" dirty="0"/>
            </a:br>
            <a:r>
              <a:rPr lang="hr-HR" sz="4800" b="1" dirty="0"/>
              <a:t>obnove u nama blaženu nadu</a:t>
            </a:r>
            <a:br>
              <a:rPr lang="hr-HR" sz="4800" b="1" dirty="0"/>
            </a:br>
            <a:r>
              <a:rPr lang="hr-HR" sz="4800" b="1" dirty="0"/>
              <a:t>u dolazak tvoga Kraljevstva.</a:t>
            </a:r>
          </a:p>
          <a:p>
            <a:pPr algn="ctr"/>
            <a:r>
              <a:rPr lang="hr-HR" sz="4800" b="1" dirty="0"/>
              <a:t>Učini da nas tvoja milost preobrazi</a:t>
            </a:r>
            <a:br>
              <a:rPr lang="hr-HR" sz="4800" b="1" dirty="0"/>
            </a:br>
            <a:r>
              <a:rPr lang="hr-HR" sz="4800" b="1" dirty="0"/>
              <a:t>da budemo brižni njegovatelji evanđeoskoga sjemena</a:t>
            </a:r>
            <a:br>
              <a:rPr lang="hr-HR" sz="4800" b="1" dirty="0"/>
            </a:br>
            <a:r>
              <a:rPr lang="hr-HR" sz="4800" b="1" dirty="0"/>
              <a:t>koje će čovječanstvu i svemu stvorenomu podariti rast,</a:t>
            </a:r>
            <a:br>
              <a:rPr lang="hr-HR" sz="4800" b="1" dirty="0"/>
            </a:br>
            <a:r>
              <a:rPr lang="hr-HR" sz="4800" b="1" dirty="0"/>
              <a:t>dok puni pouzdanja</a:t>
            </a:r>
            <a:br>
              <a:rPr lang="hr-HR" sz="4800" b="1" dirty="0"/>
            </a:br>
            <a:r>
              <a:rPr lang="hr-HR" sz="4800" b="1" dirty="0"/>
              <a:t>iščekujemo novo nebo i novu zemlju</a:t>
            </a:r>
            <a:br>
              <a:rPr lang="hr-HR" sz="4800" b="1" dirty="0"/>
            </a:br>
            <a:r>
              <a:rPr lang="hr-HR" sz="4800" b="1" dirty="0"/>
              <a:t>i da se, nakon pobjede nad silama zla,</a:t>
            </a:r>
            <a:br>
              <a:rPr lang="hr-HR" sz="4800" b="1" dirty="0"/>
            </a:br>
            <a:r>
              <a:rPr lang="hr-HR" sz="4800" b="1" dirty="0"/>
              <a:t>zauvijek očituje tvoja slava.</a:t>
            </a:r>
          </a:p>
          <a:p>
            <a:pPr algn="ctr"/>
            <a:r>
              <a:rPr lang="hr-HR" sz="4800" b="1" dirty="0"/>
              <a:t>Udijeli, molimo, da milost Jubileja</a:t>
            </a:r>
            <a:br>
              <a:rPr lang="hr-HR" sz="4800" b="1" dirty="0"/>
            </a:br>
            <a:r>
              <a:rPr lang="hr-HR" sz="4800" b="1" dirty="0"/>
              <a:t>živi u nama, hodočasnicima nade,</a:t>
            </a:r>
            <a:br>
              <a:rPr lang="hr-HR" sz="4800" b="1" dirty="0"/>
            </a:br>
            <a:r>
              <a:rPr lang="hr-HR" sz="4800" b="1" dirty="0"/>
              <a:t>čežnju za nebeskim dobrima,</a:t>
            </a:r>
            <a:br>
              <a:rPr lang="hr-HR" sz="4800" b="1" dirty="0"/>
            </a:br>
            <a:r>
              <a:rPr lang="hr-HR" sz="4800" b="1" dirty="0"/>
              <a:t>te na cijeli svijet izlije</a:t>
            </a:r>
            <a:br>
              <a:rPr lang="hr-HR" sz="4800" b="1" dirty="0"/>
            </a:br>
            <a:r>
              <a:rPr lang="hr-HR" sz="4800" b="1" dirty="0"/>
              <a:t>radost i mir našega Otkupitelja.</a:t>
            </a:r>
            <a:br>
              <a:rPr lang="hr-HR" sz="4800" b="1" dirty="0"/>
            </a:br>
            <a:r>
              <a:rPr lang="hr-HR" sz="4800" b="1" dirty="0"/>
              <a:t>Tebi, vječno blagoslovljeni Bože,</a:t>
            </a:r>
            <a:br>
              <a:rPr lang="hr-HR" sz="4800" b="1" dirty="0"/>
            </a:br>
            <a:r>
              <a:rPr lang="hr-HR" sz="4800" b="1" dirty="0"/>
              <a:t>slava i hvala u sve </a:t>
            </a:r>
            <a:r>
              <a:rPr lang="hr-HR" sz="4800" b="1" dirty="0" err="1"/>
              <a:t>vijeke</a:t>
            </a:r>
            <a:r>
              <a:rPr lang="hr-HR" sz="4800" b="1" dirty="0"/>
              <a:t> vjekova.</a:t>
            </a:r>
            <a:br>
              <a:rPr lang="hr-HR" sz="4800" b="1" dirty="0"/>
            </a:br>
            <a:r>
              <a:rPr lang="hr-HR" sz="4800" b="1" dirty="0"/>
              <a:t>Amen.</a:t>
            </a:r>
          </a:p>
          <a:p>
            <a:pPr algn="ctr"/>
            <a:r>
              <a:rPr lang="hr-HR" dirty="0"/>
              <a:t/>
            </a:r>
            <a:br>
              <a:rPr lang="hr-HR" dirty="0"/>
            </a:br>
            <a:endParaRPr lang="hr-HR" dirty="0"/>
          </a:p>
        </p:txBody>
      </p:sp>
      <p:pic>
        <p:nvPicPr>
          <p:cNvPr id="5" name="Rezervirano mjesto sadržaja 4" descr="Molitva Jubileja 2025.">
            <a:hlinkClick r:id="rId2" tooltip="&quot;Izvor: www.iubilaeum2025.va&quot;"/>
          </p:cNvPr>
          <p:cNvPicPr>
            <a:picLocks noGrp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113" y="1510748"/>
            <a:ext cx="4608512" cy="35152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58369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Ostanimo usidreni u nadi…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sz="2800" i="1" dirty="0" smtClean="0"/>
              <a:t>Kao što je Sveti otac, papa Franjo, rekao „Neka nada ispuni srca..”, ostanimo usidreni u nadi koja ima svoj čvrst temelj u ljubavi Kristovoj, zato Kristova nada nikad ne razočarava.</a:t>
            </a:r>
          </a:p>
          <a:p>
            <a:pPr marL="0" indent="0" algn="ctr">
              <a:buNone/>
            </a:pPr>
            <a:endParaRPr lang="hr-HR" sz="2800" i="1" dirty="0" smtClean="0"/>
          </a:p>
          <a:p>
            <a:pPr marL="0" indent="0" algn="ctr">
              <a:buNone/>
            </a:pPr>
            <a:r>
              <a:rPr lang="hr-HR" sz="2800" i="1" dirty="0" smtClean="0"/>
              <a:t>Mir i dobro</a:t>
            </a:r>
            <a:endParaRPr lang="hr-HR" sz="2800" i="1" dirty="0"/>
          </a:p>
          <a:p>
            <a:pPr marL="0" indent="0">
              <a:buNone/>
            </a:pPr>
            <a:r>
              <a:rPr lang="hr-HR" sz="1100" i="1" dirty="0" smtClean="0"/>
              <a:t>Sve sadržaje možete detaljnije istražiti na službenim stranicama </a:t>
            </a:r>
            <a:r>
              <a:rPr lang="hr-HR" sz="1100" i="1" dirty="0" err="1" smtClean="0"/>
              <a:t>IKAe</a:t>
            </a:r>
            <a:r>
              <a:rPr lang="hr-HR" sz="1100" i="1" dirty="0" smtClean="0"/>
              <a:t>, </a:t>
            </a:r>
            <a:r>
              <a:rPr lang="hr-HR" sz="1100" i="1" dirty="0" err="1" smtClean="0"/>
              <a:t>Vatican</a:t>
            </a:r>
            <a:r>
              <a:rPr lang="hr-HR" sz="1100" i="1" dirty="0" smtClean="0"/>
              <a:t> News, </a:t>
            </a:r>
            <a:r>
              <a:rPr lang="hr-HR" sz="1100" i="1" dirty="0" err="1" smtClean="0"/>
              <a:t>Wikipedia</a:t>
            </a:r>
            <a:r>
              <a:rPr lang="hr-HR" sz="1100" i="1" dirty="0" smtClean="0"/>
              <a:t>, Bitno </a:t>
            </a:r>
            <a:r>
              <a:rPr lang="hr-HR" sz="1100" i="1" dirty="0" err="1" smtClean="0"/>
              <a:t>net</a:t>
            </a:r>
            <a:r>
              <a:rPr lang="hr-HR" sz="1100" i="1" dirty="0" smtClean="0"/>
              <a:t> i sl.</a:t>
            </a:r>
            <a:endParaRPr lang="hr-HR" sz="1100" dirty="0"/>
          </a:p>
        </p:txBody>
      </p:sp>
    </p:spTree>
    <p:extLst>
      <p:ext uri="{BB962C8B-B14F-4D97-AF65-F5344CB8AC3E}">
        <p14:creationId xmlns:p14="http://schemas.microsoft.com/office/powerpoint/2010/main" val="1758326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Jubilej … </a:t>
            </a:r>
            <a:r>
              <a:rPr lang="hr-HR" dirty="0" err="1" smtClean="0"/>
              <a:t>Jubilarana</a:t>
            </a:r>
            <a:r>
              <a:rPr lang="hr-HR" dirty="0" smtClean="0"/>
              <a:t> godina … Crkveni jubilej</a:t>
            </a:r>
            <a:br>
              <a:rPr lang="hr-HR" dirty="0" smtClean="0"/>
            </a:br>
            <a:r>
              <a:rPr lang="hr-HR" dirty="0" smtClean="0"/>
              <a:t>Što je to?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r-HR" dirty="0"/>
              <a:t>Crkveni jubilej ili </a:t>
            </a:r>
            <a:r>
              <a:rPr lang="hr-HR" dirty="0" err="1"/>
              <a:t>jubilejska</a:t>
            </a:r>
            <a:r>
              <a:rPr lang="hr-HR" dirty="0"/>
              <a:t> (jubilarna) godina je posebno razdoblje, najčešće tijekom jedne ili dvije </a:t>
            </a:r>
            <a:r>
              <a:rPr lang="hr-HR" u="sng" dirty="0">
                <a:hlinkClick r:id="rId2" tooltip="Crkvena godina"/>
              </a:rPr>
              <a:t>Crkvene godine</a:t>
            </a:r>
            <a:r>
              <a:rPr lang="hr-HR" dirty="0"/>
              <a:t>, određeno </a:t>
            </a:r>
            <a:r>
              <a:rPr lang="hr-HR" u="sng" dirty="0">
                <a:hlinkClick r:id="rId3" tooltip="Papinska bula"/>
              </a:rPr>
              <a:t>papinskom bulom</a:t>
            </a:r>
            <a:r>
              <a:rPr lang="hr-HR" dirty="0"/>
              <a:t> u kojem se, osim sveopćeg pomilovanja i </a:t>
            </a:r>
            <a:r>
              <a:rPr lang="hr-HR" dirty="0" smtClean="0"/>
              <a:t>proširenih mogućnosti</a:t>
            </a:r>
            <a:r>
              <a:rPr lang="hr-HR" dirty="0"/>
              <a:t> </a:t>
            </a:r>
            <a:r>
              <a:rPr lang="hr-HR" u="sng" dirty="0">
                <a:hlinkClick r:id="rId4" tooltip="Sakrament"/>
              </a:rPr>
              <a:t>sakramenta</a:t>
            </a:r>
            <a:r>
              <a:rPr lang="hr-HR" dirty="0"/>
              <a:t> </a:t>
            </a:r>
            <a:r>
              <a:rPr lang="hr-HR" u="sng" dirty="0">
                <a:hlinkClick r:id="rId5" tooltip="Sakrament ispovijedi"/>
              </a:rPr>
              <a:t>pomirenja</a:t>
            </a:r>
            <a:r>
              <a:rPr lang="hr-HR" dirty="0"/>
              <a:t> snažnije razmatra pojedino Crkveno otajstvo. Redovni se jubileji obično slave svakih 25 godina, no </a:t>
            </a:r>
            <a:r>
              <a:rPr lang="hr-HR" u="sng" dirty="0">
                <a:hlinkClick r:id="rId6" tooltip="Papa"/>
              </a:rPr>
              <a:t>papa</a:t>
            </a:r>
            <a:r>
              <a:rPr lang="hr-HR" dirty="0"/>
              <a:t> jubileje može proglasiti i </a:t>
            </a:r>
            <a:r>
              <a:rPr lang="hr-HR" dirty="0" err="1" smtClean="0"/>
              <a:t>izvanredovno</a:t>
            </a:r>
            <a:r>
              <a:rPr lang="hr-HR" dirty="0"/>
              <a:t>.</a:t>
            </a:r>
            <a:endParaRPr lang="hr-HR" dirty="0" smtClean="0"/>
          </a:p>
          <a:p>
            <a:pPr marL="0" indent="0">
              <a:buNone/>
            </a:pPr>
            <a:r>
              <a:rPr lang="hr-HR" dirty="0" smtClean="0"/>
              <a:t>Među </a:t>
            </a:r>
            <a:r>
              <a:rPr lang="hr-HR" dirty="0"/>
              <a:t>značajnijim </a:t>
            </a:r>
            <a:r>
              <a:rPr lang="hr-HR" dirty="0" err="1"/>
              <a:t>jubilejskim</a:t>
            </a:r>
            <a:r>
              <a:rPr lang="hr-HR" dirty="0"/>
              <a:t> godinama ističe se </a:t>
            </a:r>
            <a:r>
              <a:rPr lang="hr-HR" u="sng" dirty="0">
                <a:hlinkClick r:id="rId7" tooltip="Veliki jubilej"/>
              </a:rPr>
              <a:t>Veliki jubilej</a:t>
            </a:r>
            <a:r>
              <a:rPr lang="hr-HR" dirty="0"/>
              <a:t>, slavljen prigodom dva tisućljeća </a:t>
            </a:r>
            <a:r>
              <a:rPr lang="hr-HR" u="sng" dirty="0">
                <a:hlinkClick r:id="rId8" tooltip="Kršćanstvo"/>
              </a:rPr>
              <a:t>kršćanstva</a:t>
            </a:r>
            <a:r>
              <a:rPr lang="hr-HR" dirty="0" smtClean="0"/>
              <a:t>.</a:t>
            </a:r>
          </a:p>
          <a:p>
            <a:pPr marL="0" indent="0">
              <a:buNone/>
            </a:pPr>
            <a:r>
              <a:rPr lang="hr-HR" dirty="0" smtClean="0"/>
              <a:t> </a:t>
            </a:r>
            <a:r>
              <a:rPr lang="hr-HR" dirty="0"/>
              <a:t>Značajan jubilej bit će </a:t>
            </a:r>
            <a:r>
              <a:rPr lang="hr-HR" u="sng" dirty="0">
                <a:solidFill>
                  <a:srgbClr val="FFC000"/>
                </a:solidFill>
                <a:hlinkClick r:id="rId9" tooltip="2033."/>
              </a:rPr>
              <a:t>2033</a:t>
            </a:r>
            <a:r>
              <a:rPr lang="hr-HR" u="sng" dirty="0">
                <a:hlinkClick r:id="rId9" tooltip="2033."/>
              </a:rPr>
              <a:t>.</a:t>
            </a:r>
            <a:r>
              <a:rPr lang="hr-HR" dirty="0"/>
              <a:t> godine kada će se slaviti 2000 godina od Isusove muke i uskrsnuća.</a:t>
            </a:r>
          </a:p>
        </p:txBody>
      </p:sp>
    </p:spTree>
    <p:extLst>
      <p:ext uri="{BB962C8B-B14F-4D97-AF65-F5344CB8AC3E}">
        <p14:creationId xmlns:p14="http://schemas.microsoft.com/office/powerpoint/2010/main" val="3107052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>
                <a:hlinkClick r:id="rId2"/>
              </a:rPr>
              <a:t>Papa Franjo: Neka Jubilej 2025. bude svima prilika za oživljavanje </a:t>
            </a:r>
            <a:r>
              <a:rPr lang="hr-HR" b="1" dirty="0">
                <a:hlinkClick r:id="rId2"/>
              </a:rPr>
              <a:t>nade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Na svetkovinu Uzašašća Gospodinova, još 9. svibnja 2024., papa Franjo predvodio je službu predaje i čitanja Bule proglašenja redovnog Jubileja 2025. </a:t>
            </a:r>
            <a:r>
              <a:rPr lang="hr-HR" dirty="0" smtClean="0"/>
              <a:t>godine. </a:t>
            </a:r>
            <a:r>
              <a:rPr lang="hr-HR" dirty="0"/>
              <a:t>Predavanjem bule Papa je službeno najavio Redovni jubilej 2025. godine</a:t>
            </a:r>
            <a:r>
              <a:rPr lang="hr-HR" dirty="0" smtClean="0"/>
              <a:t>.</a:t>
            </a:r>
          </a:p>
          <a:p>
            <a:endParaRPr lang="hr-HR" dirty="0"/>
          </a:p>
        </p:txBody>
      </p:sp>
      <p:pic>
        <p:nvPicPr>
          <p:cNvPr id="4" name="Slika 3" descr="C:\Users\Korisnik\AppData\Local\Microsoft\Windows\INetCache\Content.Word\bula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2267" y="3389242"/>
            <a:ext cx="2864637" cy="15535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71250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dirty="0" smtClean="0"/>
              <a:t>„Nada</a:t>
            </a:r>
            <a:r>
              <a:rPr lang="hr-HR" dirty="0" smtClean="0"/>
              <a:t> ne razočarava”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U buli proglašenja Svete godine 2025. „</a:t>
            </a:r>
            <a:r>
              <a:rPr lang="hr-HR" dirty="0" err="1"/>
              <a:t>Spes</a:t>
            </a:r>
            <a:r>
              <a:rPr lang="hr-HR" dirty="0"/>
              <a:t> </a:t>
            </a:r>
            <a:r>
              <a:rPr lang="hr-HR" dirty="0" err="1"/>
              <a:t>non</a:t>
            </a:r>
            <a:r>
              <a:rPr lang="hr-HR" dirty="0"/>
              <a:t> </a:t>
            </a:r>
            <a:r>
              <a:rPr lang="hr-HR" dirty="0" err="1"/>
              <a:t>confundit</a:t>
            </a:r>
            <a:r>
              <a:rPr lang="hr-HR" dirty="0"/>
              <a:t>“ („</a:t>
            </a:r>
            <a:r>
              <a:rPr lang="hr-HR" b="1" dirty="0"/>
              <a:t>Nada</a:t>
            </a:r>
            <a:r>
              <a:rPr lang="hr-HR" dirty="0"/>
              <a:t> ne razočarava“) papa Franjo odredio da Jubilej 2025. traje od kraja prosinca 2024. do početka siječnja 2026</a:t>
            </a:r>
            <a:r>
              <a:rPr lang="hr-HR" dirty="0" smtClean="0"/>
              <a:t>.</a:t>
            </a:r>
          </a:p>
          <a:p>
            <a:r>
              <a:rPr lang="hr-HR" dirty="0"/>
              <a:t>Bula, crkveni dokument, podijeljena je u 25 točaka, a sadržava molbe, prijedloge, apele za zatvorenike, bolesne, starije, siromašne i mlade.</a:t>
            </a:r>
          </a:p>
          <a:p>
            <a:r>
              <a:rPr lang="hr-HR" dirty="0"/>
              <a:t>Osim što smo pozvani pronaći nadu u Božjoj milosti, pozvani smo ju otkriti u znakovima vremena koje nam Gospodin daje, piše Sveti Otac. „Prvi znak </a:t>
            </a:r>
            <a:r>
              <a:rPr lang="hr-HR" b="1" dirty="0"/>
              <a:t>nade</a:t>
            </a:r>
            <a:r>
              <a:rPr lang="hr-HR" dirty="0"/>
              <a:t>“ bi trebala biti naša želja za mir u svijetu.</a:t>
            </a:r>
          </a:p>
          <a:p>
            <a:endParaRPr lang="hr-HR" b="1" dirty="0"/>
          </a:p>
        </p:txBody>
      </p:sp>
    </p:spTree>
    <p:extLst>
      <p:ext uri="{BB962C8B-B14F-4D97-AF65-F5344CB8AC3E}">
        <p14:creationId xmlns:p14="http://schemas.microsoft.com/office/powerpoint/2010/main" val="3971285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Sveta vrata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Jubilej je započeo svečanim otvorenjem Svetih vrata bazilike sv. Petra, 24. prosinca 2024. Uslijedila su otvaranja i drugih Svetih vrata u Rimu: Sveta vrata u bazilici sv. Ivana </a:t>
            </a:r>
            <a:r>
              <a:rPr lang="hr-HR" dirty="0" err="1"/>
              <a:t>Lateranskog</a:t>
            </a:r>
            <a:r>
              <a:rPr lang="hr-HR" dirty="0"/>
              <a:t>, u  bazilici Svete Marije Velike i u bazilici sv. Pavla izvan zidina u Rimu. Jubilej će završiti zatvaranjem Svetih vrata bazilike sv. Petra 6. siječnja 2026.</a:t>
            </a:r>
          </a:p>
        </p:txBody>
      </p:sp>
    </p:spTree>
    <p:extLst>
      <p:ext uri="{BB962C8B-B14F-4D97-AF65-F5344CB8AC3E}">
        <p14:creationId xmlns:p14="http://schemas.microsoft.com/office/powerpoint/2010/main" val="66177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05487" y="675861"/>
            <a:ext cx="9520158" cy="661058"/>
          </a:xfrm>
        </p:spPr>
        <p:txBody>
          <a:bodyPr/>
          <a:lstStyle/>
          <a:p>
            <a:pPr algn="ctr"/>
            <a:r>
              <a:rPr lang="hr-HR" b="1" dirty="0" smtClean="0"/>
              <a:t>„SPES </a:t>
            </a:r>
            <a:r>
              <a:rPr lang="hr-HR" b="1" dirty="0"/>
              <a:t>NON </a:t>
            </a:r>
            <a:r>
              <a:rPr lang="hr-HR" b="1" dirty="0" smtClean="0"/>
              <a:t>CONFUNDIT</a:t>
            </a:r>
            <a:r>
              <a:rPr lang="hr-HR" dirty="0" smtClean="0"/>
              <a:t>”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534696" y="1560444"/>
            <a:ext cx="9520158" cy="3905902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hr-HR" dirty="0" smtClean="0"/>
              <a:t>Bula </a:t>
            </a:r>
            <a:r>
              <a:rPr lang="hr-HR" dirty="0"/>
              <a:t>proglašenja</a:t>
            </a:r>
          </a:p>
          <a:p>
            <a:pPr marL="0" indent="0" algn="ctr">
              <a:buNone/>
            </a:pPr>
            <a:r>
              <a:rPr lang="hr-HR" dirty="0"/>
              <a:t>Redovnog jubileja</a:t>
            </a:r>
          </a:p>
          <a:p>
            <a:pPr marL="0" indent="0" algn="ctr">
              <a:buNone/>
            </a:pPr>
            <a:r>
              <a:rPr lang="hr-HR" dirty="0"/>
              <a:t>godine 2025.</a:t>
            </a:r>
          </a:p>
          <a:p>
            <a:pPr marL="0" indent="0" algn="ctr">
              <a:buNone/>
            </a:pPr>
            <a:r>
              <a:rPr lang="hr-HR" dirty="0"/>
              <a:t> </a:t>
            </a:r>
          </a:p>
          <a:p>
            <a:pPr marL="0" indent="0" algn="ctr">
              <a:buNone/>
            </a:pPr>
            <a:r>
              <a:rPr lang="hr-HR" i="1" dirty="0"/>
              <a:t>FRANJO</a:t>
            </a:r>
            <a:endParaRPr lang="hr-HR" dirty="0"/>
          </a:p>
          <a:p>
            <a:pPr marL="0" indent="0" algn="ctr">
              <a:buNone/>
            </a:pPr>
            <a:r>
              <a:rPr lang="hr-HR" i="1" dirty="0"/>
              <a:t>RIMSKI BISKUP</a:t>
            </a:r>
            <a:endParaRPr lang="hr-HR" dirty="0"/>
          </a:p>
          <a:p>
            <a:pPr marL="0" indent="0" algn="ctr">
              <a:buNone/>
            </a:pPr>
            <a:r>
              <a:rPr lang="hr-HR" i="1" dirty="0"/>
              <a:t>SLUGA SLUGU BOŽJIH</a:t>
            </a:r>
            <a:endParaRPr lang="hr-HR" dirty="0"/>
          </a:p>
          <a:p>
            <a:pPr marL="0" indent="0" algn="ctr">
              <a:buNone/>
            </a:pPr>
            <a:r>
              <a:rPr lang="hr-HR" i="1" dirty="0"/>
              <a:t>»NEKA ONIMA KOJI ĆE ČITATI OVO PISMO</a:t>
            </a:r>
            <a:endParaRPr lang="hr-HR" dirty="0"/>
          </a:p>
          <a:p>
            <a:pPr marL="0" indent="0" algn="ctr">
              <a:buNone/>
            </a:pPr>
            <a:r>
              <a:rPr lang="hr-HR" b="1" i="1" dirty="0"/>
              <a:t>NADA</a:t>
            </a:r>
            <a:r>
              <a:rPr lang="hr-HR" i="1" dirty="0"/>
              <a:t> ISPUNI SRCE«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84856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i="1" dirty="0"/>
              <a:t>Zanimljivosti:</a:t>
            </a:r>
            <a:r>
              <a:rPr lang="hr-HR" dirty="0"/>
              <a:t/>
            </a:r>
            <a:br>
              <a:rPr lang="hr-HR" dirty="0"/>
            </a:br>
            <a:r>
              <a:rPr lang="hr-HR" dirty="0" err="1"/>
              <a:t>Jubilejska</a:t>
            </a:r>
            <a:r>
              <a:rPr lang="hr-HR" dirty="0"/>
              <a:t> obilježja: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 algn="ctr"/>
            <a:r>
              <a:rPr lang="hr-HR" dirty="0"/>
              <a:t>Otvaranje Svetih vrata na mnogim crkvama u Rimu, Hrvatskoj i svijetu</a:t>
            </a:r>
          </a:p>
          <a:p>
            <a:pPr lvl="0" algn="ctr"/>
            <a:r>
              <a:rPr lang="hr-HR" dirty="0"/>
              <a:t>Hodočašća</a:t>
            </a:r>
          </a:p>
          <a:p>
            <a:pPr lvl="0" algn="ctr"/>
            <a:r>
              <a:rPr lang="hr-HR" dirty="0"/>
              <a:t>Oprost (koji se odnosi na vremenitu kaznu</a:t>
            </a:r>
            <a:r>
              <a:rPr lang="hr-HR" dirty="0" smtClean="0"/>
              <a:t>)</a:t>
            </a:r>
          </a:p>
          <a:p>
            <a:r>
              <a:rPr lang="hr-HR" dirty="0"/>
              <a:t>Budući da je u Jubileju riječ o nastojanju oko svetosti i čistoće duše, na tome je putu od velike koristi dar oprosta što ga Crkva, snagom koju joj je dao Krist, pruža svima koji ispune tražene uvjete.</a:t>
            </a:r>
          </a:p>
          <a:p>
            <a:r>
              <a:rPr lang="hr-HR" dirty="0"/>
              <a:t>Potpuni oprost vremenite kazne za grijehe može se odnositi na vlastite grijehe, ali i na duše pokojnih.</a:t>
            </a:r>
          </a:p>
        </p:txBody>
      </p:sp>
    </p:spTree>
    <p:extLst>
      <p:ext uri="{BB962C8B-B14F-4D97-AF65-F5344CB8AC3E}">
        <p14:creationId xmlns:p14="http://schemas.microsoft.com/office/powerpoint/2010/main" val="2230434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/>
              <a:t>Da bi se primio oprost, Crkva upozorava da je potrebno: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 algn="ctr"/>
            <a:r>
              <a:rPr lang="hr-HR" sz="2800" dirty="0"/>
              <a:t>ispovjediti se</a:t>
            </a:r>
          </a:p>
          <a:p>
            <a:pPr lvl="0" algn="ctr"/>
            <a:r>
              <a:rPr lang="hr-HR" sz="2800" dirty="0"/>
              <a:t>pričestiti se</a:t>
            </a:r>
          </a:p>
          <a:p>
            <a:pPr lvl="0" algn="ctr"/>
            <a:r>
              <a:rPr lang="hr-HR" sz="2800" dirty="0"/>
              <a:t>hodočastiti u </a:t>
            </a:r>
            <a:r>
              <a:rPr lang="hr-HR" sz="2800" dirty="0" err="1"/>
              <a:t>jubilejsku</a:t>
            </a:r>
            <a:r>
              <a:rPr lang="hr-HR" sz="2800" dirty="0"/>
              <a:t> crkvu u kojoj su otvorena sveta vrata</a:t>
            </a:r>
          </a:p>
          <a:p>
            <a:pPr lvl="0" algn="ctr"/>
            <a:r>
              <a:rPr lang="hr-HR" sz="2800" dirty="0"/>
              <a:t>izmoliti molitve na nakanu Svetoga :</a:t>
            </a:r>
            <a:r>
              <a:rPr lang="hr-HR" sz="2800" i="1" dirty="0"/>
              <a:t>Vjerovanje</a:t>
            </a:r>
            <a:r>
              <a:rPr lang="hr-HR" sz="2800" dirty="0"/>
              <a:t>,</a:t>
            </a:r>
            <a:r>
              <a:rPr lang="hr-HR" sz="2800" i="1" dirty="0"/>
              <a:t> Oče naš</a:t>
            </a:r>
            <a:r>
              <a:rPr lang="hr-HR" sz="2800" dirty="0"/>
              <a:t>,</a:t>
            </a:r>
            <a:r>
              <a:rPr lang="hr-HR" sz="2800" i="1" dirty="0"/>
              <a:t> Zdravo Marijo, Slava Ocu</a:t>
            </a:r>
            <a:endParaRPr lang="hr-HR" sz="2800" dirty="0"/>
          </a:p>
          <a:p>
            <a:pPr marL="0" lvl="0" indent="0" algn="ctr">
              <a:buNone/>
            </a:pP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3560868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u="sng" dirty="0"/>
              <a:t>Oni vjernici koji zbog bolesti ili nekih drugih ozbiljnih razloga ne mogu izaći iz</a:t>
            </a:r>
            <a:r>
              <a:rPr lang="hr-HR" dirty="0"/>
              <a:t> kuće mogu primiti potpuni oprost, ako – sjedinjeni u duhu i u mislima s vjernicima na dotičnim mjestima, naročito onda kada se putem sredstava društvenoga komuniciranja prenose liturgijska slavlja iz neke </a:t>
            </a:r>
            <a:r>
              <a:rPr lang="hr-HR" dirty="0" err="1"/>
              <a:t>jubilejske</a:t>
            </a:r>
            <a:r>
              <a:rPr lang="hr-HR" dirty="0"/>
              <a:t> crkve – izmole </a:t>
            </a:r>
            <a:r>
              <a:rPr lang="hr-HR" i="1" dirty="0"/>
              <a:t>Oče naš</a:t>
            </a:r>
            <a:r>
              <a:rPr lang="hr-HR" dirty="0"/>
              <a:t>, </a:t>
            </a:r>
            <a:r>
              <a:rPr lang="hr-HR" i="1" dirty="0" smtClean="0"/>
              <a:t>Vjerovanje, Zdravo Marijo i Slava Ocu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69596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EDEBE7"/>
      </a:lt2>
      <a:accent1>
        <a:srgbClr val="5FA534"/>
      </a:accent1>
      <a:accent2>
        <a:srgbClr val="DCAB34"/>
      </a:accent2>
      <a:accent3>
        <a:srgbClr val="D26D23"/>
      </a:accent3>
      <a:accent4>
        <a:srgbClr val="972323"/>
      </a:accent4>
      <a:accent5>
        <a:srgbClr val="236797"/>
      </a:accent5>
      <a:accent6>
        <a:srgbClr val="2FB6C6"/>
      </a:accent6>
      <a:hlink>
        <a:srgbClr val="8FC639"/>
      </a:hlink>
      <a:folHlink>
        <a:srgbClr val="E7C272"/>
      </a:folHlink>
    </a:clrScheme>
    <a:fontScheme name="Gallery">
      <a:majorFont>
        <a:latin typeface="Palatino Linotype" panose="020405020505050303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AC464412-510E-4F2B-8947-A0DDBD02899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TM10001114[[fn=Galerija]]</Template>
  <TotalTime>45</TotalTime>
  <Words>669</Words>
  <Application>Microsoft Office PowerPoint</Application>
  <PresentationFormat>Široki zaslon</PresentationFormat>
  <Paragraphs>68</Paragraphs>
  <Slides>16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16</vt:i4>
      </vt:variant>
    </vt:vector>
  </HeadingPairs>
  <TitlesOfParts>
    <vt:vector size="19" baseType="lpstr">
      <vt:lpstr>Arial</vt:lpstr>
      <vt:lpstr>Palatino Linotype</vt:lpstr>
      <vt:lpstr>Gallery</vt:lpstr>
      <vt:lpstr>Jubilarna godina</vt:lpstr>
      <vt:lpstr>Jubilej … Jubilarana godina … Crkveni jubilej Što je to?</vt:lpstr>
      <vt:lpstr>Papa Franjo: Neka Jubilej 2025. bude svima prilika za oživljavanje nade</vt:lpstr>
      <vt:lpstr>„Nada ne razočarava”</vt:lpstr>
      <vt:lpstr>Sveta vrata</vt:lpstr>
      <vt:lpstr>„SPES NON CONFUNDIT”</vt:lpstr>
      <vt:lpstr>Zanimljivosti: Jubilejska obilježja:</vt:lpstr>
      <vt:lpstr>Da bi se primio oprost, Crkva upozorava da je potrebno:</vt:lpstr>
      <vt:lpstr>PowerPoint prezentacija</vt:lpstr>
      <vt:lpstr>  Da pojasnimo Crkveni nauk o oprostima: </vt:lpstr>
      <vt:lpstr>PowerPoint prezentacija</vt:lpstr>
      <vt:lpstr>Zagrebačka nadbiskupija </vt:lpstr>
      <vt:lpstr>Bjelovarsko-križevačka biskupija </vt:lpstr>
      <vt:lpstr>Zanimljivost:</vt:lpstr>
      <vt:lpstr>Molitva Jubileja, koju je sastavio papa Franjo</vt:lpstr>
      <vt:lpstr>Ostanimo usidreni u nadi…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Jubilarna godina</dc:title>
  <dc:creator>Korisnik</dc:creator>
  <cp:lastModifiedBy>Korisnik</cp:lastModifiedBy>
  <cp:revision>7</cp:revision>
  <dcterms:created xsi:type="dcterms:W3CDTF">2025-03-08T18:28:50Z</dcterms:created>
  <dcterms:modified xsi:type="dcterms:W3CDTF">2025-03-10T13:06:26Z</dcterms:modified>
</cp:coreProperties>
</file>