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10" r:id="rId3"/>
    <p:sldId id="284" r:id="rId4"/>
    <p:sldId id="304" r:id="rId5"/>
    <p:sldId id="289" r:id="rId6"/>
    <p:sldId id="271" r:id="rId7"/>
    <p:sldId id="308" r:id="rId8"/>
    <p:sldId id="312" r:id="rId9"/>
    <p:sldId id="307" r:id="rId10"/>
    <p:sldId id="311" r:id="rId11"/>
    <p:sldId id="306" r:id="rId12"/>
    <p:sldId id="293" r:id="rId13"/>
    <p:sldId id="272" r:id="rId14"/>
    <p:sldId id="301" r:id="rId15"/>
    <p:sldId id="279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EF7AF-C551-4B2A-98F0-F538A00FE21A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F7FBD-7D1D-4C46-A353-668CDBD7868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8E3FB4-DE52-460B-8011-F0BA446CDEF6}" type="datetimeFigureOut">
              <a:rPr lang="hr-HR" smtClean="0"/>
              <a:pPr/>
              <a:t>11.12.2013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8B66D2B-04CD-4B9D-96E2-F68E475A86B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914400"/>
          </a:xfrm>
        </p:spPr>
        <p:txBody>
          <a:bodyPr/>
          <a:lstStyle/>
          <a:p>
            <a:pPr algn="ctr"/>
            <a:r>
              <a:rPr lang="hr-HR" sz="6000" dirty="0" smtClean="0"/>
              <a:t>Zaštita djece na </a:t>
            </a:r>
            <a:r>
              <a:rPr lang="hr-HR" sz="6000" dirty="0" smtClean="0"/>
              <a:t>internetu</a:t>
            </a:r>
            <a:endParaRPr lang="hr-HR" sz="6000" dirty="0"/>
          </a:p>
        </p:txBody>
      </p:sp>
      <p:pic>
        <p:nvPicPr>
          <p:cNvPr id="8" name="Slika 7" descr="pet-sigurnih-znakova-da-vam-je-kompjuter-zarazen-slika-1615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356992"/>
            <a:ext cx="4943475" cy="30099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ko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16632"/>
            <a:ext cx="5815584" cy="3533775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467544" y="4057233"/>
            <a:ext cx="60486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dirty="0" smtClean="0"/>
              <a:t>Većina djece </a:t>
            </a:r>
            <a:r>
              <a:rPr lang="hr-HR" sz="4400" dirty="0" smtClean="0"/>
              <a:t>se </a:t>
            </a:r>
            <a:r>
              <a:rPr lang="hr-HR" sz="4400" dirty="0" smtClean="0"/>
              <a:t>na </a:t>
            </a:r>
            <a:r>
              <a:rPr lang="hr-HR" sz="4400" dirty="0" smtClean="0"/>
              <a:t>internetu osjeća </a:t>
            </a:r>
            <a:r>
              <a:rPr lang="hr-HR" sz="4400" dirty="0" smtClean="0"/>
              <a:t>sigurno i moćno, ali…</a:t>
            </a:r>
            <a:endParaRPr lang="hr-HR" sz="44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djeca-su-nam-nespretna-kauc-cips-tv-racunalo-su-krivci-slika-111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6096000" cy="33147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267744" y="436510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hr-HR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jeca teže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razumiju štetu koju njihove riječi mogu nanijeti</a:t>
            </a:r>
            <a:r>
              <a:rPr lang="hr-H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hr-HR" sz="2800" b="1" dirty="0" smtClean="0">
                <a:latin typeface="Times New Roman" pitchFamily="18" charset="0"/>
                <a:cs typeface="Times New Roman" pitchFamily="18" charset="0"/>
              </a:rPr>
              <a:t>jer ne postoji fizički  kontakt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između žrtve i publike</a:t>
            </a:r>
            <a:r>
              <a:rPr lang="hr-HR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hr-HR" sz="2800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Savjeti za roditelje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Ako se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zbog određenog sadržaja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dijete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osjeća loše ili neugodno,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savjetujte  mu/joj da se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povjer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odrasloj osobi u koju ima povjerenja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roditeljima,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učiteljima, pedagogu…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) kako problem ne bi postao ozbiljniji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Budite podrška djetetu i napomenite  da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kriv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se neki ne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primjereni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sadržaji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 njega/nju odnose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hr-HR" dirty="0"/>
          </a:p>
        </p:txBody>
      </p:sp>
      <p:pic>
        <p:nvPicPr>
          <p:cNvPr id="8" name="Slika 7" descr="x100351934354705323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6988" y="908720"/>
            <a:ext cx="2857500" cy="31337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djevojka za racunar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3810000" cy="28575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9144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VAŽNO!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340768"/>
            <a:ext cx="7772400" cy="4572000"/>
          </a:xfrm>
        </p:spPr>
        <p:txBody>
          <a:bodyPr>
            <a:normAutofit/>
          </a:bodyPr>
          <a:lstStyle/>
          <a:p>
            <a:r>
              <a:rPr lang="vi-VN" dirty="0" smtClean="0"/>
              <a:t>Ukoliko je riječ o ozbiljnijem</a:t>
            </a:r>
            <a:r>
              <a:rPr lang="vi-VN" b="1" dirty="0" smtClean="0"/>
              <a:t> zlostavljanju</a:t>
            </a:r>
            <a:r>
              <a:rPr lang="vi-VN" dirty="0" smtClean="0"/>
              <a:t>, osobito </a:t>
            </a:r>
            <a:r>
              <a:rPr lang="vi-VN" b="1" dirty="0" smtClean="0"/>
              <a:t>prijetnjama</a:t>
            </a:r>
            <a:r>
              <a:rPr lang="vi-VN" dirty="0" smtClean="0"/>
              <a:t>, potrebno je sačuvati poruke ili zapisati podatke o datumu, vremenu i sadržaju poruke te prijaviti policiji.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755576" y="1772816"/>
            <a:ext cx="7239000" cy="48466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sz="2800" dirty="0" smtClean="0"/>
          </a:p>
          <a:p>
            <a:pPr algn="ctr">
              <a:buNone/>
            </a:pPr>
            <a:endParaRPr lang="hr-HR" sz="2800" dirty="0" smtClean="0"/>
          </a:p>
          <a:p>
            <a:pPr algn="ctr">
              <a:buNone/>
            </a:pPr>
            <a:endParaRPr lang="hr-HR" sz="2800" dirty="0" smtClean="0"/>
          </a:p>
          <a:p>
            <a:pPr algn="ctr">
              <a:buNone/>
            </a:pPr>
            <a:endParaRPr lang="hr-HR" sz="2800" dirty="0" smtClean="0"/>
          </a:p>
          <a:p>
            <a:pPr algn="ctr">
              <a:buNone/>
            </a:pPr>
            <a:r>
              <a:rPr lang="hr-HR" sz="3600" b="1" dirty="0" smtClean="0"/>
              <a:t>ZAPAMTITE:</a:t>
            </a:r>
          </a:p>
          <a:p>
            <a:pPr algn="ctr">
              <a:buNone/>
            </a:pPr>
            <a:r>
              <a:rPr lang="hr-HR" sz="4000" dirty="0" smtClean="0"/>
              <a:t> </a:t>
            </a:r>
            <a:r>
              <a:rPr lang="hr-HR" sz="4000" b="1" dirty="0" smtClean="0"/>
              <a:t>Pravila koja vrijede u svakodnevnom životu </a:t>
            </a:r>
          </a:p>
          <a:p>
            <a:pPr algn="ctr">
              <a:buNone/>
            </a:pPr>
            <a:r>
              <a:rPr lang="hr-HR" sz="4000" b="1" dirty="0" smtClean="0"/>
              <a:t>vrijede i u virtualnom svijetu!</a:t>
            </a:r>
          </a:p>
          <a:p>
            <a:endParaRPr lang="hr-HR" sz="2800" dirty="0" smtClean="0"/>
          </a:p>
          <a:p>
            <a:endParaRPr lang="hr-HR" dirty="0"/>
          </a:p>
        </p:txBody>
      </p:sp>
      <p:pic>
        <p:nvPicPr>
          <p:cNvPr id="4" name="Slika 3" descr="happy-family-s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1325" y="44624"/>
            <a:ext cx="5080955" cy="337386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Korisne web stranice za pomoć roditeljima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Centar za nestalu i zlostavljanu djecu</a:t>
            </a:r>
          </a:p>
          <a:p>
            <a:r>
              <a:rPr lang="hr-HR" dirty="0" err="1" smtClean="0"/>
              <a:t>CARnet</a:t>
            </a:r>
            <a:r>
              <a:rPr lang="hr-HR" dirty="0" smtClean="0"/>
              <a:t>- stranica o sigurnosti</a:t>
            </a:r>
          </a:p>
          <a:p>
            <a:r>
              <a:rPr lang="hr-HR" dirty="0" smtClean="0"/>
              <a:t>Roditeljska zaštita u operacijskom sustavu Windows 7</a:t>
            </a:r>
          </a:p>
          <a:p>
            <a:r>
              <a:rPr lang="hr-HR" dirty="0" smtClean="0"/>
              <a:t>Web portal – Budimo sigurni</a:t>
            </a:r>
          </a:p>
          <a:p>
            <a:r>
              <a:rPr lang="hr-HR" dirty="0" smtClean="0"/>
              <a:t>Programi za zaštitu djece na internetu</a:t>
            </a:r>
          </a:p>
          <a:p>
            <a:r>
              <a:rPr lang="hr-HR" dirty="0" smtClean="0"/>
              <a:t>Hrabri telefon napravio je</a:t>
            </a:r>
            <a:r>
              <a:rPr lang="hr-HR" b="1" dirty="0" smtClean="0"/>
              <a:t> </a:t>
            </a:r>
            <a:r>
              <a:rPr lang="hr-HR" b="1" dirty="0" err="1" smtClean="0"/>
              <a:t>Facebook</a:t>
            </a:r>
            <a:r>
              <a:rPr lang="hr-HR" b="1" dirty="0" smtClean="0"/>
              <a:t> aplikaciju</a:t>
            </a:r>
            <a:r>
              <a:rPr lang="hr-HR" dirty="0" smtClean="0"/>
              <a:t> kako bi educirao roditelje</a:t>
            </a:r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683568" y="3212976"/>
            <a:ext cx="8136904" cy="457200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Hrabri telefon i Poliklinika za zaštitu djece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g</a:t>
            </a:r>
            <a:r>
              <a:rPr lang="hr-HR" dirty="0" smtClean="0"/>
              <a:t>rada Zagreba</a:t>
            </a:r>
            <a:r>
              <a:rPr lang="hr-HR" dirty="0" smtClean="0"/>
              <a:t> proveli su ove godine istraživanje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o</a:t>
            </a:r>
            <a:r>
              <a:rPr lang="hr-HR" dirty="0" smtClean="0"/>
              <a:t> iskustvima </a:t>
            </a:r>
            <a:r>
              <a:rPr lang="hr-HR" dirty="0" smtClean="0"/>
              <a:t>i ponašanju djece na Internetu i na </a:t>
            </a:r>
          </a:p>
          <a:p>
            <a:pPr>
              <a:buNone/>
            </a:pPr>
            <a:r>
              <a:rPr lang="hr-HR" dirty="0" smtClean="0"/>
              <a:t>društvenoj mreži </a:t>
            </a:r>
            <a:r>
              <a:rPr lang="hr-HR" dirty="0" err="1" smtClean="0"/>
              <a:t>Facebook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Slika 4" descr="hrabri-telef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968750" cy="2628900"/>
          </a:xfrm>
          <a:prstGeom prst="rect">
            <a:avLst/>
          </a:prstGeom>
        </p:spPr>
      </p:pic>
      <p:pic>
        <p:nvPicPr>
          <p:cNvPr id="6" name="Slika 5" descr="Argentinska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8472" y="5365328"/>
            <a:ext cx="3302000" cy="1016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4294967295"/>
          </p:nvPr>
        </p:nvSpPr>
        <p:spPr>
          <a:xfrm>
            <a:off x="683568" y="404664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hr-HR" sz="4000" dirty="0" smtClean="0"/>
              <a:t>93% djece ima otvoren </a:t>
            </a:r>
            <a:r>
              <a:rPr lang="hr-HR" sz="4000" dirty="0" err="1" smtClean="0"/>
              <a:t>Facebook</a:t>
            </a:r>
            <a:r>
              <a:rPr lang="hr-HR" sz="4000" dirty="0" smtClean="0"/>
              <a:t> </a:t>
            </a:r>
            <a:r>
              <a:rPr lang="hr-HR" sz="4000" dirty="0" smtClean="0"/>
              <a:t>profil.</a:t>
            </a:r>
            <a:endParaRPr lang="hr-HR" sz="4000" dirty="0" smtClean="0"/>
          </a:p>
        </p:txBody>
      </p:sp>
      <p:pic>
        <p:nvPicPr>
          <p:cNvPr id="7" name="Slika 6" descr="imag67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5452682" cy="2535746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1259632" y="4653136"/>
            <a:ext cx="6480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/>
              <a:t>68% djece otvorilo je svoj profil prije 13-te godine, koja je granična starost kada je dozvoljeno pristupanje ovoj društvenoj mreži.</a:t>
            </a:r>
            <a:endParaRPr lang="hr-HR" sz="3200" b="1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755576" y="1052736"/>
            <a:ext cx="7772400" cy="4572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hr-HR" sz="5400" dirty="0" smtClean="0"/>
              <a:t>P</a:t>
            </a:r>
            <a:r>
              <a:rPr lang="hr-HR" sz="5400" dirty="0" smtClean="0"/>
              <a:t>orazna </a:t>
            </a:r>
            <a:r>
              <a:rPr lang="hr-HR" sz="5400" dirty="0" smtClean="0"/>
              <a:t>je činjenica da gotovo 78% školaraca NEMA NIKAKVA PRAVILA </a:t>
            </a:r>
          </a:p>
          <a:p>
            <a:pPr algn="ctr">
              <a:buNone/>
            </a:pPr>
            <a:r>
              <a:rPr lang="hr-HR" sz="5400" dirty="0" smtClean="0"/>
              <a:t>za korištenje</a:t>
            </a:r>
          </a:p>
          <a:p>
            <a:pPr algn="ctr">
              <a:buNone/>
            </a:pPr>
            <a:r>
              <a:rPr lang="hr-HR" sz="5400" dirty="0" err="1" smtClean="0"/>
              <a:t>Facebooka</a:t>
            </a:r>
            <a:r>
              <a:rPr lang="hr-HR" sz="5400" dirty="0" smtClean="0"/>
              <a:t>!!!</a:t>
            </a:r>
            <a:endParaRPr lang="hr-HR" sz="54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755576" y="1052736"/>
            <a:ext cx="7772400" cy="9144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Što kaže zakon?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043608" y="2420888"/>
            <a:ext cx="7239000" cy="4846638"/>
          </a:xfrm>
        </p:spPr>
        <p:txBody>
          <a:bodyPr/>
          <a:lstStyle/>
          <a:p>
            <a:r>
              <a:rPr lang="hr-HR" dirty="0" smtClean="0"/>
              <a:t>Obiteljski zakon propisuje roditeljsku odgovornost, dužnosti i prava u odnosu na sve segmente djetetova života i razvoja, što obuhvaća i potreban nadzor nad sadržajima slobodnog vremena, kao i mogućnost pristupa i korištenje društvenih mreža i elektronske pošte. </a:t>
            </a: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923928" y="188640"/>
            <a:ext cx="5220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Izvor: Dubravka Marušić</a:t>
            </a:r>
            <a:r>
              <a:rPr lang="hr-HR" dirty="0" smtClean="0"/>
              <a:t>, </a:t>
            </a:r>
          </a:p>
          <a:p>
            <a:pPr algn="ctr"/>
            <a:r>
              <a:rPr lang="hr-HR" dirty="0" smtClean="0"/>
              <a:t>Ministarstvo socijalne politike i mladih</a:t>
            </a:r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Savjeti za roditelje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3520440" cy="4525963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oručit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djetetu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 ne smij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azgovarati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prihvaćati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prijateljstva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 društvenim mrežama osobe koje ne poznaj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'u stvarnom životu‘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" name="Rezervirano mjesto sadržaja 4" descr="1934-2-135003814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320000">
            <a:off x="5039172" y="2384004"/>
            <a:ext cx="3096000" cy="3096000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Savjeti za roditelje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Poručite djetetu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da pa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zi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kome daj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osobne podatke, ime, prezime, adresu, ime škole, razred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lozinke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, ali i dogovara sastanke!</a:t>
            </a: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pic>
        <p:nvPicPr>
          <p:cNvPr id="7" name="Rezervirano mjesto sadržaja 6" descr="kineska-kompanija-lenovo-postala-vodeci-proizvodac-kompjutera-slika-1805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-1200000">
            <a:off x="594712" y="2945838"/>
            <a:ext cx="4038600" cy="2458955"/>
          </a:xfr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899592" y="5733256"/>
            <a:ext cx="7772400" cy="914400"/>
          </a:xfrm>
        </p:spPr>
        <p:txBody>
          <a:bodyPr/>
          <a:lstStyle/>
          <a:p>
            <a:r>
              <a:rPr lang="hr-HR" sz="1800" dirty="0" smtClean="0"/>
              <a:t>Istraživanje Hrabrog telefona i Poliklinike za zaštitu djece</a:t>
            </a:r>
            <a:endParaRPr lang="hr-HR" sz="18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971600" y="476672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spitujući rizična ponašanja djece, utvrđeno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kako je na sastanak s on-line prijateljem kojeg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do tada nisu poznavali uživo otišlo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290 </a:t>
            </a: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anketiranih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pratili su roditelji, </a:t>
            </a:r>
            <a:endParaRPr lang="hr-HR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išlo je s prijateljima, a čak </a:t>
            </a:r>
            <a:endParaRPr lang="hr-HR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je na sastanak otišlo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hr-HR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azgovara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jte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o suosjećanju za druge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eke poruke koje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djetetu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mogu biti smiješne, za druge mogu biti uvredljive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razmisliti što šalj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prijateljima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koje poruke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statuse objavljuj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e.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reba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zapitati hoće li nekoga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njegova/njena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poruka povrijediti i naštetiti mu.</a:t>
            </a:r>
          </a:p>
          <a:p>
            <a:endParaRPr lang="hr-HR" dirty="0"/>
          </a:p>
        </p:txBody>
      </p:sp>
      <p:pic>
        <p:nvPicPr>
          <p:cNvPr id="5" name="Slika 4" descr="2b0d15dfe2d55153eef95269905acdbd_content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2802" y="3789040"/>
            <a:ext cx="4217670" cy="28803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370</TotalTime>
  <Words>470</Words>
  <Application>Microsoft Office PowerPoint</Application>
  <PresentationFormat>Prikaz na zaslonu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Metro</vt:lpstr>
      <vt:lpstr>Zaštita djece na internetu</vt:lpstr>
      <vt:lpstr>Slajd 2</vt:lpstr>
      <vt:lpstr>Slajd 3</vt:lpstr>
      <vt:lpstr>Slajd 4</vt:lpstr>
      <vt:lpstr>Što kaže zakon?</vt:lpstr>
      <vt:lpstr>Savjeti za roditelje</vt:lpstr>
      <vt:lpstr>Savjeti za roditelje</vt:lpstr>
      <vt:lpstr>Istraživanje Hrabrog telefona i Poliklinike za zaštitu djece</vt:lpstr>
      <vt:lpstr>Razgovarajte o suosjećanju za druge… </vt:lpstr>
      <vt:lpstr>Slajd 10</vt:lpstr>
      <vt:lpstr>Slajd 11</vt:lpstr>
      <vt:lpstr>Savjeti za roditelje</vt:lpstr>
      <vt:lpstr>VAŽNO!</vt:lpstr>
      <vt:lpstr>Slajd 14</vt:lpstr>
      <vt:lpstr>Korisne web stranice za pomoć roditeljima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Opasnosti na internetu - komunikacija</dc:title>
  <dc:creator>Korisnik</dc:creator>
  <cp:lastModifiedBy>Korisnik</cp:lastModifiedBy>
  <cp:revision>58</cp:revision>
  <dcterms:created xsi:type="dcterms:W3CDTF">2013-11-25T16:29:25Z</dcterms:created>
  <dcterms:modified xsi:type="dcterms:W3CDTF">2013-12-11T17:48:27Z</dcterms:modified>
</cp:coreProperties>
</file>